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59" r:id="rId4"/>
    <p:sldId id="260" r:id="rId5"/>
    <p:sldId id="261" r:id="rId6"/>
    <p:sldId id="257" r:id="rId7"/>
    <p:sldId id="285" r:id="rId8"/>
    <p:sldId id="309" r:id="rId9"/>
    <p:sldId id="286" r:id="rId10"/>
    <p:sldId id="287" r:id="rId11"/>
    <p:sldId id="288" r:id="rId12"/>
    <p:sldId id="289" r:id="rId13"/>
    <p:sldId id="290" r:id="rId14"/>
    <p:sldId id="291" r:id="rId15"/>
    <p:sldId id="292" r:id="rId16"/>
    <p:sldId id="293" r:id="rId17"/>
    <p:sldId id="294" r:id="rId18"/>
    <p:sldId id="295" r:id="rId19"/>
    <p:sldId id="296" r:id="rId20"/>
    <p:sldId id="297" r:id="rId21"/>
    <p:sldId id="298" r:id="rId22"/>
    <p:sldId id="299" r:id="rId23"/>
    <p:sldId id="300" r:id="rId24"/>
    <p:sldId id="301" r:id="rId25"/>
    <p:sldId id="302" r:id="rId26"/>
    <p:sldId id="303" r:id="rId27"/>
    <p:sldId id="304" r:id="rId28"/>
    <p:sldId id="305" r:id="rId29"/>
    <p:sldId id="306" r:id="rId30"/>
    <p:sldId id="310" r:id="rId31"/>
    <p:sldId id="307" r:id="rId32"/>
    <p:sldId id="308"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A5EAC"/>
    <a:srgbClr val="1E72D2"/>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31" d="100"/>
          <a:sy n="131" d="100"/>
        </p:scale>
        <p:origin x="-2608" y="-1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printerSettings" Target="printerSettings/printerSettings1.bin"/><Relationship Id="rId35" Type="http://schemas.openxmlformats.org/officeDocument/2006/relationships/presProps" Target="presProps.xml"/><Relationship Id="rId36" Type="http://schemas.openxmlformats.org/officeDocument/2006/relationships/viewProps" Target="viewProp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theme" Target="theme/theme1.xml"/><Relationship Id="rId38"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F67C236-2B7E-AA48-807C-81F568E53C27}" type="datetimeFigureOut">
              <a:rPr lang="en-US" smtClean="0"/>
              <a:t>6/16/15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246F7-C094-7A44-B804-0E5DD1DE1424}" type="slidenum">
              <a:rPr lang="en-US" smtClean="0"/>
              <a:t>‹#›</a:t>
            </a:fld>
            <a:endParaRPr lang="en-US"/>
          </a:p>
        </p:txBody>
      </p:sp>
    </p:spTree>
    <p:extLst>
      <p:ext uri="{BB962C8B-B14F-4D97-AF65-F5344CB8AC3E}">
        <p14:creationId xmlns:p14="http://schemas.microsoft.com/office/powerpoint/2010/main" val="39219002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67C236-2B7E-AA48-807C-81F568E53C27}" type="datetimeFigureOut">
              <a:rPr lang="en-US" smtClean="0"/>
              <a:t>6/16/15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246F7-C094-7A44-B804-0E5DD1DE1424}" type="slidenum">
              <a:rPr lang="en-US" smtClean="0"/>
              <a:t>‹#›</a:t>
            </a:fld>
            <a:endParaRPr lang="en-US"/>
          </a:p>
        </p:txBody>
      </p:sp>
    </p:spTree>
    <p:extLst>
      <p:ext uri="{BB962C8B-B14F-4D97-AF65-F5344CB8AC3E}">
        <p14:creationId xmlns:p14="http://schemas.microsoft.com/office/powerpoint/2010/main" val="2201460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67C236-2B7E-AA48-807C-81F568E53C27}" type="datetimeFigureOut">
              <a:rPr lang="en-US" smtClean="0"/>
              <a:t>6/16/15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246F7-C094-7A44-B804-0E5DD1DE1424}" type="slidenum">
              <a:rPr lang="en-US" smtClean="0"/>
              <a:t>‹#›</a:t>
            </a:fld>
            <a:endParaRPr lang="en-US"/>
          </a:p>
        </p:txBody>
      </p:sp>
    </p:spTree>
    <p:extLst>
      <p:ext uri="{BB962C8B-B14F-4D97-AF65-F5344CB8AC3E}">
        <p14:creationId xmlns:p14="http://schemas.microsoft.com/office/powerpoint/2010/main" val="5773926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F67C236-2B7E-AA48-807C-81F568E53C27}" type="datetimeFigureOut">
              <a:rPr lang="en-US" smtClean="0"/>
              <a:t>6/16/15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246F7-C094-7A44-B804-0E5DD1DE1424}" type="slidenum">
              <a:rPr lang="en-US" smtClean="0"/>
              <a:t>‹#›</a:t>
            </a:fld>
            <a:endParaRPr lang="en-US"/>
          </a:p>
        </p:txBody>
      </p:sp>
    </p:spTree>
    <p:extLst>
      <p:ext uri="{BB962C8B-B14F-4D97-AF65-F5344CB8AC3E}">
        <p14:creationId xmlns:p14="http://schemas.microsoft.com/office/powerpoint/2010/main" val="30525273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F67C236-2B7E-AA48-807C-81F568E53C27}" type="datetimeFigureOut">
              <a:rPr lang="en-US" smtClean="0"/>
              <a:t>6/16/15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F246F7-C094-7A44-B804-0E5DD1DE1424}" type="slidenum">
              <a:rPr lang="en-US" smtClean="0"/>
              <a:t>‹#›</a:t>
            </a:fld>
            <a:endParaRPr lang="en-US"/>
          </a:p>
        </p:txBody>
      </p:sp>
    </p:spTree>
    <p:extLst>
      <p:ext uri="{BB962C8B-B14F-4D97-AF65-F5344CB8AC3E}">
        <p14:creationId xmlns:p14="http://schemas.microsoft.com/office/powerpoint/2010/main" val="305784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F67C236-2B7E-AA48-807C-81F568E53C27}" type="datetimeFigureOut">
              <a:rPr lang="en-US" smtClean="0"/>
              <a:t>6/16/15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F246F7-C094-7A44-B804-0E5DD1DE1424}" type="slidenum">
              <a:rPr lang="en-US" smtClean="0"/>
              <a:t>‹#›</a:t>
            </a:fld>
            <a:endParaRPr lang="en-US"/>
          </a:p>
        </p:txBody>
      </p:sp>
    </p:spTree>
    <p:extLst>
      <p:ext uri="{BB962C8B-B14F-4D97-AF65-F5344CB8AC3E}">
        <p14:creationId xmlns:p14="http://schemas.microsoft.com/office/powerpoint/2010/main" val="9304174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F67C236-2B7E-AA48-807C-81F568E53C27}" type="datetimeFigureOut">
              <a:rPr lang="en-US" smtClean="0"/>
              <a:t>6/16/15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F246F7-C094-7A44-B804-0E5DD1DE1424}" type="slidenum">
              <a:rPr lang="en-US" smtClean="0"/>
              <a:t>‹#›</a:t>
            </a:fld>
            <a:endParaRPr lang="en-US"/>
          </a:p>
        </p:txBody>
      </p:sp>
    </p:spTree>
    <p:extLst>
      <p:ext uri="{BB962C8B-B14F-4D97-AF65-F5344CB8AC3E}">
        <p14:creationId xmlns:p14="http://schemas.microsoft.com/office/powerpoint/2010/main" val="1619324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F67C236-2B7E-AA48-807C-81F568E53C27}" type="datetimeFigureOut">
              <a:rPr lang="en-US" smtClean="0"/>
              <a:t>6/16/15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F246F7-C094-7A44-B804-0E5DD1DE1424}" type="slidenum">
              <a:rPr lang="en-US" smtClean="0"/>
              <a:t>‹#›</a:t>
            </a:fld>
            <a:endParaRPr lang="en-US"/>
          </a:p>
        </p:txBody>
      </p:sp>
    </p:spTree>
    <p:extLst>
      <p:ext uri="{BB962C8B-B14F-4D97-AF65-F5344CB8AC3E}">
        <p14:creationId xmlns:p14="http://schemas.microsoft.com/office/powerpoint/2010/main" val="1666264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67C236-2B7E-AA48-807C-81F568E53C27}" type="datetimeFigureOut">
              <a:rPr lang="en-US" smtClean="0"/>
              <a:t>6/16/15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F246F7-C094-7A44-B804-0E5DD1DE1424}" type="slidenum">
              <a:rPr lang="en-US" smtClean="0"/>
              <a:t>‹#›</a:t>
            </a:fld>
            <a:endParaRPr lang="en-US"/>
          </a:p>
        </p:txBody>
      </p:sp>
    </p:spTree>
    <p:extLst>
      <p:ext uri="{BB962C8B-B14F-4D97-AF65-F5344CB8AC3E}">
        <p14:creationId xmlns:p14="http://schemas.microsoft.com/office/powerpoint/2010/main" val="2072282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67C236-2B7E-AA48-807C-81F568E53C27}" type="datetimeFigureOut">
              <a:rPr lang="en-US" smtClean="0"/>
              <a:t>6/16/15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F246F7-C094-7A44-B804-0E5DD1DE1424}" type="slidenum">
              <a:rPr lang="en-US" smtClean="0"/>
              <a:t>‹#›</a:t>
            </a:fld>
            <a:endParaRPr lang="en-US"/>
          </a:p>
        </p:txBody>
      </p:sp>
    </p:spTree>
    <p:extLst>
      <p:ext uri="{BB962C8B-B14F-4D97-AF65-F5344CB8AC3E}">
        <p14:creationId xmlns:p14="http://schemas.microsoft.com/office/powerpoint/2010/main" val="26463652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F67C236-2B7E-AA48-807C-81F568E53C27}" type="datetimeFigureOut">
              <a:rPr lang="en-US" smtClean="0"/>
              <a:t>6/16/15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F246F7-C094-7A44-B804-0E5DD1DE1424}" type="slidenum">
              <a:rPr lang="en-US" smtClean="0"/>
              <a:t>‹#›</a:t>
            </a:fld>
            <a:endParaRPr lang="en-US"/>
          </a:p>
        </p:txBody>
      </p:sp>
    </p:spTree>
    <p:extLst>
      <p:ext uri="{BB962C8B-B14F-4D97-AF65-F5344CB8AC3E}">
        <p14:creationId xmlns:p14="http://schemas.microsoft.com/office/powerpoint/2010/main" val="320112685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F67C236-2B7E-AA48-807C-81F568E53C27}" type="datetimeFigureOut">
              <a:rPr lang="en-US" smtClean="0"/>
              <a:t>6/16/15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F246F7-C094-7A44-B804-0E5DD1DE1424}" type="slidenum">
              <a:rPr lang="en-US" smtClean="0"/>
              <a:t>‹#›</a:t>
            </a:fld>
            <a:endParaRPr lang="en-US"/>
          </a:p>
        </p:txBody>
      </p:sp>
    </p:spTree>
    <p:extLst>
      <p:ext uri="{BB962C8B-B14F-4D97-AF65-F5344CB8AC3E}">
        <p14:creationId xmlns:p14="http://schemas.microsoft.com/office/powerpoint/2010/main" val="1802778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a:p>
        </p:txBody>
      </p:sp>
      <p:sp>
        <p:nvSpPr>
          <p:cNvPr id="3" name="Subtitle 2"/>
          <p:cNvSpPr>
            <a:spLocks noGrp="1"/>
          </p:cNvSpPr>
          <p:nvPr>
            <p:ph type="subTitle" idx="1"/>
          </p:nvPr>
        </p:nvSpPr>
        <p:spPr>
          <a:xfrm>
            <a:off x="1371600" y="5013484"/>
            <a:ext cx="6400800" cy="1402638"/>
          </a:xfrm>
        </p:spPr>
        <p:txBody>
          <a:bodyPr/>
          <a:lstStyle/>
          <a:p>
            <a:r>
              <a:rPr lang="en-US" dirty="0" smtClean="0"/>
              <a:t> </a:t>
            </a:r>
            <a:r>
              <a:rPr lang="en-US" sz="4000" dirty="0" smtClean="0"/>
              <a:t>In An Inclusive Classrooms</a:t>
            </a:r>
            <a:endParaRPr lang="en-US" sz="4000" dirty="0"/>
          </a:p>
        </p:txBody>
      </p:sp>
      <p:sp>
        <p:nvSpPr>
          <p:cNvPr id="4" name="Rectangle 3"/>
          <p:cNvSpPr/>
          <p:nvPr/>
        </p:nvSpPr>
        <p:spPr>
          <a:xfrm>
            <a:off x="0" y="-1"/>
            <a:ext cx="9172434" cy="4776551"/>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6" name="Straight Connector 5"/>
          <p:cNvCxnSpPr/>
          <p:nvPr/>
        </p:nvCxnSpPr>
        <p:spPr>
          <a:xfrm>
            <a:off x="0" y="4814464"/>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398080" y="312756"/>
            <a:ext cx="8587161" cy="4154983"/>
          </a:xfrm>
          <a:prstGeom prst="rect">
            <a:avLst/>
          </a:prstGeom>
          <a:noFill/>
        </p:spPr>
        <p:txBody>
          <a:bodyPr wrap="square" rtlCol="0">
            <a:spAutoFit/>
          </a:bodyPr>
          <a:lstStyle/>
          <a:p>
            <a:r>
              <a:rPr lang="en-US" sz="8800" b="1" dirty="0" smtClean="0">
                <a:solidFill>
                  <a:schemeClr val="bg1"/>
                </a:solidFill>
                <a:latin typeface="Arial"/>
                <a:cs typeface="Arial"/>
              </a:rPr>
              <a:t>Differentiation Through </a:t>
            </a:r>
          </a:p>
          <a:p>
            <a:r>
              <a:rPr lang="en-US" sz="8800" b="1" dirty="0" smtClean="0">
                <a:solidFill>
                  <a:schemeClr val="bg1"/>
                </a:solidFill>
                <a:latin typeface="Arial"/>
                <a:cs typeface="Arial"/>
              </a:rPr>
              <a:t>Co-Teaching</a:t>
            </a:r>
            <a:endParaRPr lang="en-US" sz="8800" b="1" dirty="0">
              <a:solidFill>
                <a:schemeClr val="bg1"/>
              </a:solidFill>
              <a:latin typeface="Arial"/>
              <a:cs typeface="Arial"/>
            </a:endParaRPr>
          </a:p>
        </p:txBody>
      </p:sp>
    </p:spTree>
    <p:extLst>
      <p:ext uri="{BB962C8B-B14F-4D97-AF65-F5344CB8AC3E}">
        <p14:creationId xmlns:p14="http://schemas.microsoft.com/office/powerpoint/2010/main" val="2602939886"/>
      </p:ext>
    </p:extLst>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52196"/>
            <a:ext cx="8229600" cy="1631216"/>
          </a:xfrm>
          <a:prstGeom prst="rect">
            <a:avLst/>
          </a:prstGeom>
          <a:noFill/>
        </p:spPr>
        <p:txBody>
          <a:bodyPr wrap="square" rtlCol="0">
            <a:spAutoFit/>
          </a:bodyPr>
          <a:lstStyle/>
          <a:p>
            <a:r>
              <a:rPr lang="en-US" sz="5000" b="1" dirty="0" smtClean="0">
                <a:solidFill>
                  <a:srgbClr val="FFFFFF"/>
                </a:solidFill>
                <a:latin typeface="Arial"/>
                <a:cs typeface="Arial"/>
              </a:rPr>
              <a:t>Researched Benefits </a:t>
            </a:r>
          </a:p>
          <a:p>
            <a:r>
              <a:rPr lang="en-US" sz="5000" b="1" dirty="0" smtClean="0">
                <a:solidFill>
                  <a:srgbClr val="FFFFFF"/>
                </a:solidFill>
                <a:latin typeface="Arial"/>
                <a:cs typeface="Arial"/>
              </a:rPr>
              <a:t>for Teachers</a:t>
            </a:r>
          </a:p>
        </p:txBody>
      </p:sp>
      <p:sp>
        <p:nvSpPr>
          <p:cNvPr id="5" name="Rectangle 4"/>
          <p:cNvSpPr/>
          <p:nvPr/>
        </p:nvSpPr>
        <p:spPr>
          <a:xfrm>
            <a:off x="457200" y="1859336"/>
            <a:ext cx="8229600" cy="4401205"/>
          </a:xfrm>
          <a:prstGeom prst="rect">
            <a:avLst/>
          </a:prstGeom>
        </p:spPr>
        <p:txBody>
          <a:bodyPr wrap="square">
            <a:spAutoFit/>
          </a:bodyPr>
          <a:lstStyle/>
          <a:p>
            <a:pPr marL="571500" indent="-571500">
              <a:buFont typeface="Arial"/>
              <a:buChar char="•"/>
            </a:pPr>
            <a:r>
              <a:rPr lang="en-US" sz="4000" dirty="0" smtClean="0"/>
              <a:t>Increased professional satisfaction</a:t>
            </a:r>
          </a:p>
          <a:p>
            <a:pPr marL="571500" indent="-571500">
              <a:buFont typeface="Arial"/>
              <a:buChar char="•"/>
            </a:pPr>
            <a:r>
              <a:rPr lang="en-US" sz="4000" dirty="0" smtClean="0"/>
              <a:t>Opportunities for professional growth</a:t>
            </a:r>
          </a:p>
          <a:p>
            <a:pPr marL="571500" indent="-571500">
              <a:buFont typeface="Arial"/>
              <a:buChar char="•"/>
            </a:pPr>
            <a:r>
              <a:rPr lang="en-US" sz="4000" dirty="0" smtClean="0"/>
              <a:t>Personal support</a:t>
            </a:r>
          </a:p>
          <a:p>
            <a:pPr marL="571500" indent="-571500">
              <a:buFont typeface="Arial"/>
              <a:buChar char="•"/>
            </a:pPr>
            <a:r>
              <a:rPr lang="en-US" sz="4000" dirty="0" smtClean="0"/>
              <a:t>Increased opportunities for collaboration</a:t>
            </a:r>
          </a:p>
          <a:p>
            <a:pPr marL="571500" indent="-571500">
              <a:buFont typeface="Arial"/>
              <a:buChar char="•"/>
            </a:pPr>
            <a:r>
              <a:rPr lang="en-US" sz="4000" dirty="0" smtClean="0"/>
              <a:t>Exposed to new perspectives</a:t>
            </a:r>
            <a:endParaRPr lang="en-US" sz="4000" dirty="0"/>
          </a:p>
        </p:txBody>
      </p:sp>
    </p:spTree>
    <p:extLst>
      <p:ext uri="{BB962C8B-B14F-4D97-AF65-F5344CB8AC3E}">
        <p14:creationId xmlns:p14="http://schemas.microsoft.com/office/powerpoint/2010/main" val="1847526279"/>
      </p:ext>
    </p:extLst>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4994"/>
            <a:ext cx="8229600" cy="830997"/>
          </a:xfrm>
          <a:prstGeom prst="rect">
            <a:avLst/>
          </a:prstGeom>
          <a:noFill/>
        </p:spPr>
        <p:txBody>
          <a:bodyPr wrap="square" rtlCol="0">
            <a:spAutoFit/>
          </a:bodyPr>
          <a:lstStyle/>
          <a:p>
            <a:r>
              <a:rPr lang="en-US" sz="4800" b="1" dirty="0" smtClean="0">
                <a:solidFill>
                  <a:srgbClr val="FFFFFF"/>
                </a:solidFill>
                <a:latin typeface="Arial"/>
                <a:cs typeface="Arial"/>
              </a:rPr>
              <a:t>Discovered Benefits </a:t>
            </a:r>
            <a:endParaRPr lang="en-US" sz="4800" b="1" dirty="0">
              <a:solidFill>
                <a:srgbClr val="FFFFFF"/>
              </a:solidFill>
              <a:latin typeface="Arial"/>
              <a:cs typeface="Arial"/>
            </a:endParaRPr>
          </a:p>
        </p:txBody>
      </p:sp>
      <p:sp>
        <p:nvSpPr>
          <p:cNvPr id="6" name="Rectangle 5"/>
          <p:cNvSpPr/>
          <p:nvPr/>
        </p:nvSpPr>
        <p:spPr>
          <a:xfrm>
            <a:off x="457200" y="1749921"/>
            <a:ext cx="3982717" cy="5016757"/>
          </a:xfrm>
          <a:prstGeom prst="rect">
            <a:avLst/>
          </a:prstGeom>
        </p:spPr>
        <p:txBody>
          <a:bodyPr wrap="square">
            <a:spAutoFit/>
          </a:bodyPr>
          <a:lstStyle/>
          <a:p>
            <a:pPr marL="342900" indent="-342900">
              <a:buFont typeface="Arial"/>
              <a:buChar char="•"/>
            </a:pPr>
            <a:r>
              <a:rPr lang="en-US" sz="3200" dirty="0" smtClean="0"/>
              <a:t>EL support for transfer and vocabulary issues</a:t>
            </a:r>
          </a:p>
          <a:p>
            <a:pPr marL="342900" indent="-342900">
              <a:buFont typeface="Arial"/>
              <a:buChar char="•"/>
            </a:pPr>
            <a:r>
              <a:rPr lang="en-US" sz="3200" dirty="0" smtClean="0"/>
              <a:t>Breaking things into smaller chunks</a:t>
            </a:r>
          </a:p>
          <a:p>
            <a:pPr marL="342900" indent="-342900">
              <a:buFont typeface="Arial"/>
              <a:buChar char="•"/>
            </a:pPr>
            <a:r>
              <a:rPr lang="en-US" sz="3200" dirty="0" smtClean="0"/>
              <a:t>Knowing the Special Education (SPED) kids and their goals.</a:t>
            </a:r>
          </a:p>
          <a:p>
            <a:pPr marL="342900" indent="-342900">
              <a:buFont typeface="Arial"/>
              <a:buChar char="•"/>
            </a:pPr>
            <a:r>
              <a:rPr lang="en-US" sz="3200" dirty="0" smtClean="0"/>
              <a:t>Saves time for SPED kids and teacher</a:t>
            </a:r>
            <a:endParaRPr lang="en-US" sz="3200" dirty="0"/>
          </a:p>
        </p:txBody>
      </p:sp>
      <p:sp>
        <p:nvSpPr>
          <p:cNvPr id="7" name="Rectangle 6"/>
          <p:cNvSpPr/>
          <p:nvPr/>
        </p:nvSpPr>
        <p:spPr>
          <a:xfrm>
            <a:off x="4439916" y="1790753"/>
            <a:ext cx="4246883" cy="4308872"/>
          </a:xfrm>
          <a:prstGeom prst="rect">
            <a:avLst/>
          </a:prstGeom>
        </p:spPr>
        <p:txBody>
          <a:bodyPr wrap="square">
            <a:spAutoFit/>
          </a:bodyPr>
          <a:lstStyle/>
          <a:p>
            <a:pPr marL="457200" indent="-457200">
              <a:buFont typeface="Arial"/>
              <a:buChar char="•"/>
            </a:pPr>
            <a:r>
              <a:rPr lang="en-US" sz="3200" dirty="0" smtClean="0"/>
              <a:t>Less behavioral issues</a:t>
            </a:r>
          </a:p>
          <a:p>
            <a:pPr marL="457200" indent="-457200">
              <a:buFont typeface="Arial"/>
              <a:buChar char="•"/>
            </a:pPr>
            <a:r>
              <a:rPr lang="en-US" sz="3200" dirty="0" smtClean="0"/>
              <a:t>More learning for all students</a:t>
            </a:r>
          </a:p>
          <a:p>
            <a:pPr marL="457200" indent="-457200">
              <a:buFont typeface="Arial"/>
              <a:buChar char="•"/>
            </a:pPr>
            <a:r>
              <a:rPr lang="en-US" sz="3200" dirty="0" smtClean="0"/>
              <a:t>Two sets of eyes in the room</a:t>
            </a:r>
          </a:p>
          <a:p>
            <a:pPr marL="457200" indent="-457200">
              <a:buFont typeface="Arial"/>
              <a:buChar char="•"/>
            </a:pPr>
            <a:r>
              <a:rPr lang="en-US" sz="3200" dirty="0" smtClean="0"/>
              <a:t>More support with issues, parents, etc.</a:t>
            </a:r>
          </a:p>
          <a:p>
            <a:pPr marL="457200" indent="-457200">
              <a:buFont typeface="Arial"/>
              <a:buChar char="•"/>
            </a:pPr>
            <a:r>
              <a:rPr lang="en-US" sz="3200" dirty="0" smtClean="0"/>
              <a:t>More fun!</a:t>
            </a:r>
          </a:p>
          <a:p>
            <a:endParaRPr lang="en-US" dirty="0"/>
          </a:p>
        </p:txBody>
      </p:sp>
    </p:spTree>
    <p:extLst>
      <p:ext uri="{BB962C8B-B14F-4D97-AF65-F5344CB8AC3E}">
        <p14:creationId xmlns:p14="http://schemas.microsoft.com/office/powerpoint/2010/main" val="1508213592"/>
      </p:ext>
    </p:extLst>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4994"/>
            <a:ext cx="8229600" cy="830997"/>
          </a:xfrm>
          <a:prstGeom prst="rect">
            <a:avLst/>
          </a:prstGeom>
          <a:noFill/>
        </p:spPr>
        <p:txBody>
          <a:bodyPr wrap="square" rtlCol="0">
            <a:spAutoFit/>
          </a:bodyPr>
          <a:lstStyle/>
          <a:p>
            <a:r>
              <a:rPr lang="en-US" sz="4800" b="1" dirty="0" smtClean="0">
                <a:solidFill>
                  <a:srgbClr val="FFFFFF"/>
                </a:solidFill>
                <a:latin typeface="Arial"/>
                <a:cs typeface="Arial"/>
              </a:rPr>
              <a:t>Techniques</a:t>
            </a:r>
            <a:endParaRPr lang="en-US" sz="4800" b="1" dirty="0">
              <a:solidFill>
                <a:srgbClr val="FFFFFF"/>
              </a:solidFill>
              <a:latin typeface="Arial"/>
              <a:cs typeface="Arial"/>
            </a:endParaRPr>
          </a:p>
        </p:txBody>
      </p:sp>
      <p:sp>
        <p:nvSpPr>
          <p:cNvPr id="5" name="Rectangle 4"/>
          <p:cNvSpPr/>
          <p:nvPr/>
        </p:nvSpPr>
        <p:spPr>
          <a:xfrm>
            <a:off x="457200" y="1795627"/>
            <a:ext cx="8229600" cy="3447098"/>
          </a:xfrm>
          <a:prstGeom prst="rect">
            <a:avLst/>
          </a:prstGeom>
        </p:spPr>
        <p:txBody>
          <a:bodyPr wrap="square">
            <a:spAutoFit/>
          </a:bodyPr>
          <a:lstStyle/>
          <a:p>
            <a:pPr marL="571500" indent="-571500">
              <a:buFont typeface="Arial"/>
              <a:buChar char="•"/>
            </a:pPr>
            <a:r>
              <a:rPr lang="en-US" sz="4000" dirty="0" smtClean="0">
                <a:latin typeface="Arial"/>
                <a:cs typeface="Arial"/>
              </a:rPr>
              <a:t>Flexible Grouping</a:t>
            </a:r>
          </a:p>
          <a:p>
            <a:pPr marL="571500" indent="-571500">
              <a:buFont typeface="Arial"/>
              <a:buChar char="•"/>
            </a:pPr>
            <a:r>
              <a:rPr lang="en-US" sz="4000" dirty="0" smtClean="0">
                <a:latin typeface="Arial"/>
                <a:cs typeface="Arial"/>
              </a:rPr>
              <a:t>Peer Modeling</a:t>
            </a:r>
          </a:p>
          <a:p>
            <a:pPr marL="571500" indent="-571500">
              <a:buFont typeface="Arial"/>
              <a:buChar char="•"/>
            </a:pPr>
            <a:r>
              <a:rPr lang="en-US" sz="4000" dirty="0" smtClean="0">
                <a:latin typeface="Arial"/>
                <a:cs typeface="Arial"/>
              </a:rPr>
              <a:t>Peer Tutoring</a:t>
            </a:r>
          </a:p>
          <a:p>
            <a:pPr marL="571500" indent="-571500">
              <a:buFont typeface="Arial"/>
              <a:buChar char="•"/>
            </a:pPr>
            <a:r>
              <a:rPr lang="en-US" sz="4000" dirty="0" smtClean="0">
                <a:latin typeface="Arial"/>
                <a:cs typeface="Arial"/>
              </a:rPr>
              <a:t>Re-teaching</a:t>
            </a:r>
          </a:p>
          <a:p>
            <a:pPr marL="571500" indent="-571500">
              <a:buFont typeface="Arial"/>
              <a:buChar char="•"/>
            </a:pPr>
            <a:r>
              <a:rPr lang="en-US" sz="4000" dirty="0" smtClean="0">
                <a:latin typeface="Arial"/>
                <a:cs typeface="Arial"/>
              </a:rPr>
              <a:t>Tiered Assignments</a:t>
            </a:r>
          </a:p>
          <a:p>
            <a:endParaRPr lang="en-US" dirty="0"/>
          </a:p>
        </p:txBody>
      </p:sp>
    </p:spTree>
    <p:extLst>
      <p:ext uri="{BB962C8B-B14F-4D97-AF65-F5344CB8AC3E}">
        <p14:creationId xmlns:p14="http://schemas.microsoft.com/office/powerpoint/2010/main" val="2827559195"/>
      </p:ext>
    </p:extLst>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4994"/>
            <a:ext cx="8229600" cy="830997"/>
          </a:xfrm>
          <a:prstGeom prst="rect">
            <a:avLst/>
          </a:prstGeom>
          <a:noFill/>
        </p:spPr>
        <p:txBody>
          <a:bodyPr wrap="square" rtlCol="0">
            <a:spAutoFit/>
          </a:bodyPr>
          <a:lstStyle/>
          <a:p>
            <a:r>
              <a:rPr lang="en-US" sz="4800" b="1" dirty="0" smtClean="0">
                <a:solidFill>
                  <a:srgbClr val="FFFFFF"/>
                </a:solidFill>
                <a:latin typeface="Arial"/>
                <a:cs typeface="Arial"/>
              </a:rPr>
              <a:t>Flexible Grouping</a:t>
            </a:r>
            <a:endParaRPr lang="en-US" sz="4800" b="1" dirty="0">
              <a:solidFill>
                <a:srgbClr val="FFFFFF"/>
              </a:solidFill>
              <a:latin typeface="Arial"/>
              <a:cs typeface="Arial"/>
            </a:endParaRPr>
          </a:p>
        </p:txBody>
      </p:sp>
      <p:sp>
        <p:nvSpPr>
          <p:cNvPr id="5" name="Rectangle 4"/>
          <p:cNvSpPr/>
          <p:nvPr/>
        </p:nvSpPr>
        <p:spPr>
          <a:xfrm>
            <a:off x="457200" y="1722227"/>
            <a:ext cx="8229600" cy="5170646"/>
          </a:xfrm>
          <a:prstGeom prst="rect">
            <a:avLst/>
          </a:prstGeom>
        </p:spPr>
        <p:txBody>
          <a:bodyPr wrap="square">
            <a:spAutoFit/>
          </a:bodyPr>
          <a:lstStyle/>
          <a:p>
            <a:pPr marL="285750" indent="-285750">
              <a:buFont typeface="Courier New"/>
              <a:buChar char="o"/>
            </a:pPr>
            <a:r>
              <a:rPr lang="en-US" sz="2400" b="1" dirty="0" smtClean="0">
                <a:latin typeface="Arial"/>
                <a:cs typeface="Arial"/>
              </a:rPr>
              <a:t>Allows for students to participate in class more independently</a:t>
            </a:r>
          </a:p>
          <a:p>
            <a:pPr marL="285750" indent="-285750">
              <a:buFont typeface="Courier New"/>
              <a:buChar char="o"/>
            </a:pPr>
            <a:r>
              <a:rPr lang="en-US" sz="2400" b="1" dirty="0" smtClean="0">
                <a:latin typeface="Arial"/>
                <a:cs typeface="Arial"/>
              </a:rPr>
              <a:t>Types of flexible grouping</a:t>
            </a:r>
          </a:p>
          <a:p>
            <a:pPr marL="742950" lvl="1" indent="-285750">
              <a:buFont typeface="Arial"/>
              <a:buChar char="•"/>
            </a:pPr>
            <a:r>
              <a:rPr lang="en-US" sz="2400" dirty="0" smtClean="0">
                <a:latin typeface="Arial"/>
                <a:cs typeface="Arial"/>
              </a:rPr>
              <a:t>Teacher-Led Groups</a:t>
            </a:r>
          </a:p>
          <a:p>
            <a:pPr marL="1200150" lvl="2" indent="-285750">
              <a:buFont typeface="Wingdings" charset="2"/>
              <a:buChar char="ü"/>
            </a:pPr>
            <a:r>
              <a:rPr lang="en-US" sz="2400" dirty="0">
                <a:latin typeface="Arial"/>
                <a:cs typeface="Arial"/>
              </a:rPr>
              <a:t>W</a:t>
            </a:r>
            <a:r>
              <a:rPr lang="en-US" sz="2400" dirty="0" smtClean="0">
                <a:latin typeface="Arial"/>
                <a:cs typeface="Arial"/>
              </a:rPr>
              <a:t>hole-class</a:t>
            </a:r>
          </a:p>
          <a:p>
            <a:pPr marL="1200150" lvl="2" indent="-285750">
              <a:buFont typeface="Wingdings" charset="2"/>
              <a:buChar char="ü"/>
            </a:pPr>
            <a:r>
              <a:rPr lang="en-US" sz="2400" dirty="0">
                <a:latin typeface="Arial"/>
                <a:cs typeface="Arial"/>
              </a:rPr>
              <a:t>S</a:t>
            </a:r>
            <a:r>
              <a:rPr lang="en-US" sz="2400" dirty="0" smtClean="0">
                <a:latin typeface="Arial"/>
                <a:cs typeface="Arial"/>
              </a:rPr>
              <a:t>mall-group</a:t>
            </a:r>
          </a:p>
          <a:p>
            <a:pPr marL="1200150" lvl="2" indent="-285750">
              <a:buFont typeface="Wingdings" charset="2"/>
              <a:buChar char="ü"/>
            </a:pPr>
            <a:r>
              <a:rPr lang="en-US" sz="2400" dirty="0">
                <a:latin typeface="Arial"/>
                <a:cs typeface="Arial"/>
              </a:rPr>
              <a:t>I</a:t>
            </a:r>
            <a:r>
              <a:rPr lang="en-US" sz="2400" dirty="0" smtClean="0">
                <a:latin typeface="Arial"/>
                <a:cs typeface="Arial"/>
              </a:rPr>
              <a:t>ndependent teacher-directed activities</a:t>
            </a:r>
          </a:p>
          <a:p>
            <a:pPr marL="742950" lvl="1" indent="-285750">
              <a:buFont typeface="Arial"/>
              <a:buChar char="•"/>
            </a:pPr>
            <a:r>
              <a:rPr lang="en-US" sz="2400" dirty="0" smtClean="0">
                <a:latin typeface="Arial"/>
                <a:cs typeface="Arial"/>
              </a:rPr>
              <a:t>Student-Led Groups</a:t>
            </a:r>
          </a:p>
          <a:p>
            <a:pPr marL="1200150" lvl="2" indent="-285750">
              <a:buFont typeface="Wingdings" charset="2"/>
              <a:buChar char="ü"/>
            </a:pPr>
            <a:r>
              <a:rPr lang="en-US" sz="2400" dirty="0" smtClean="0">
                <a:latin typeface="Arial"/>
                <a:cs typeface="Arial"/>
              </a:rPr>
              <a:t>Mixed-ability</a:t>
            </a:r>
          </a:p>
          <a:p>
            <a:pPr marL="1200150" lvl="2" indent="-285750">
              <a:buFont typeface="Wingdings" charset="2"/>
              <a:buChar char="ü"/>
            </a:pPr>
            <a:r>
              <a:rPr lang="en-US" sz="2400" dirty="0" smtClean="0">
                <a:latin typeface="Arial"/>
                <a:cs typeface="Arial"/>
              </a:rPr>
              <a:t>Leveled</a:t>
            </a:r>
          </a:p>
          <a:p>
            <a:pPr marL="1200150" lvl="2" indent="-285750">
              <a:buFont typeface="Wingdings" charset="2"/>
              <a:buChar char="ü"/>
            </a:pPr>
            <a:r>
              <a:rPr lang="en-US" sz="2400" dirty="0">
                <a:latin typeface="Arial"/>
                <a:cs typeface="Arial"/>
              </a:rPr>
              <a:t>P</a:t>
            </a:r>
            <a:r>
              <a:rPr lang="en-US" sz="2400" dirty="0" smtClean="0">
                <a:latin typeface="Arial"/>
                <a:cs typeface="Arial"/>
              </a:rPr>
              <a:t>airs</a:t>
            </a:r>
          </a:p>
          <a:p>
            <a:pPr marL="742950" lvl="1" indent="-285750">
              <a:buFont typeface="Arial"/>
              <a:buChar char="•"/>
            </a:pPr>
            <a:r>
              <a:rPr lang="en-US" sz="2400" dirty="0" smtClean="0">
                <a:latin typeface="Arial"/>
                <a:cs typeface="Arial"/>
              </a:rPr>
              <a:t>Every student should be a leader at some point.</a:t>
            </a:r>
          </a:p>
          <a:p>
            <a:pPr marL="742950" lvl="1" indent="-285750">
              <a:buFont typeface="Arial"/>
              <a:buChar char="•"/>
            </a:pPr>
            <a:r>
              <a:rPr lang="en-US" sz="2400" dirty="0" smtClean="0">
                <a:latin typeface="Arial"/>
                <a:cs typeface="Arial"/>
              </a:rPr>
              <a:t>Groups should continuously change.</a:t>
            </a:r>
          </a:p>
          <a:p>
            <a:endParaRPr lang="en-US" dirty="0">
              <a:latin typeface="Arial"/>
              <a:cs typeface="Arial"/>
            </a:endParaRPr>
          </a:p>
        </p:txBody>
      </p:sp>
    </p:spTree>
    <p:extLst>
      <p:ext uri="{BB962C8B-B14F-4D97-AF65-F5344CB8AC3E}">
        <p14:creationId xmlns:p14="http://schemas.microsoft.com/office/powerpoint/2010/main" val="2127323258"/>
      </p:ext>
    </p:extLst>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4994"/>
            <a:ext cx="8229600" cy="830997"/>
          </a:xfrm>
          <a:prstGeom prst="rect">
            <a:avLst/>
          </a:prstGeom>
          <a:noFill/>
        </p:spPr>
        <p:txBody>
          <a:bodyPr wrap="square" rtlCol="0">
            <a:spAutoFit/>
          </a:bodyPr>
          <a:lstStyle/>
          <a:p>
            <a:r>
              <a:rPr lang="en-US" sz="4800" b="1" dirty="0" smtClean="0">
                <a:solidFill>
                  <a:srgbClr val="FFFFFF"/>
                </a:solidFill>
                <a:latin typeface="Arial"/>
                <a:cs typeface="Arial"/>
              </a:rPr>
              <a:t>Peer Modeling</a:t>
            </a:r>
            <a:endParaRPr lang="en-US" sz="4800" b="1" dirty="0">
              <a:solidFill>
                <a:srgbClr val="FFFFFF"/>
              </a:solidFill>
              <a:latin typeface="Arial"/>
              <a:cs typeface="Arial"/>
            </a:endParaRPr>
          </a:p>
        </p:txBody>
      </p:sp>
      <p:sp>
        <p:nvSpPr>
          <p:cNvPr id="5" name="Rectangle 4"/>
          <p:cNvSpPr/>
          <p:nvPr/>
        </p:nvSpPr>
        <p:spPr>
          <a:xfrm>
            <a:off x="457200" y="1683443"/>
            <a:ext cx="8229600" cy="5078314"/>
          </a:xfrm>
          <a:prstGeom prst="rect">
            <a:avLst/>
          </a:prstGeom>
        </p:spPr>
        <p:txBody>
          <a:bodyPr wrap="square">
            <a:spAutoFit/>
          </a:bodyPr>
          <a:lstStyle/>
          <a:p>
            <a:pPr marL="285750" indent="-285750">
              <a:buFont typeface="Arial"/>
              <a:buChar char="•"/>
            </a:pPr>
            <a:r>
              <a:rPr lang="en-US" sz="3600" dirty="0" smtClean="0"/>
              <a:t>Is when typically developing peers model appropriate age and social reactions to situations as they happen</a:t>
            </a:r>
          </a:p>
          <a:p>
            <a:pPr marL="285750" indent="-285750">
              <a:buFont typeface="Arial"/>
              <a:buChar char="•"/>
            </a:pPr>
            <a:r>
              <a:rPr lang="en-US" sz="3600" dirty="0" smtClean="0"/>
              <a:t>Should involve same age, typically developing peers who show well-developed social skills, such as friendships, empathy, self-control and respect</a:t>
            </a:r>
          </a:p>
          <a:p>
            <a:pPr marL="285750" indent="-285750">
              <a:buFont typeface="Arial"/>
              <a:buChar char="•"/>
            </a:pPr>
            <a:r>
              <a:rPr lang="en-US" sz="3600" dirty="0" smtClean="0"/>
              <a:t>[Example of success]</a:t>
            </a:r>
            <a:endParaRPr lang="en-US" sz="3600" dirty="0"/>
          </a:p>
        </p:txBody>
      </p:sp>
    </p:spTree>
    <p:extLst>
      <p:ext uri="{BB962C8B-B14F-4D97-AF65-F5344CB8AC3E}">
        <p14:creationId xmlns:p14="http://schemas.microsoft.com/office/powerpoint/2010/main" val="3033427535"/>
      </p:ext>
    </p:extLst>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4994"/>
            <a:ext cx="8229600" cy="830997"/>
          </a:xfrm>
          <a:prstGeom prst="rect">
            <a:avLst/>
          </a:prstGeom>
          <a:noFill/>
        </p:spPr>
        <p:txBody>
          <a:bodyPr wrap="square" rtlCol="0">
            <a:spAutoFit/>
          </a:bodyPr>
          <a:lstStyle/>
          <a:p>
            <a:r>
              <a:rPr lang="en-US" sz="4800" b="1" dirty="0" smtClean="0">
                <a:solidFill>
                  <a:srgbClr val="FFFFFF"/>
                </a:solidFill>
                <a:latin typeface="Arial"/>
                <a:cs typeface="Arial"/>
              </a:rPr>
              <a:t>Peer Tutoring </a:t>
            </a:r>
            <a:endParaRPr lang="en-US" sz="4800" b="1" dirty="0">
              <a:solidFill>
                <a:srgbClr val="FFFFFF"/>
              </a:solidFill>
              <a:latin typeface="Arial"/>
              <a:cs typeface="Arial"/>
            </a:endParaRPr>
          </a:p>
        </p:txBody>
      </p:sp>
      <p:sp>
        <p:nvSpPr>
          <p:cNvPr id="5" name="Rectangle 4"/>
          <p:cNvSpPr/>
          <p:nvPr/>
        </p:nvSpPr>
        <p:spPr>
          <a:xfrm>
            <a:off x="457200" y="1690369"/>
            <a:ext cx="8229600" cy="5016757"/>
          </a:xfrm>
          <a:prstGeom prst="rect">
            <a:avLst/>
          </a:prstGeom>
        </p:spPr>
        <p:txBody>
          <a:bodyPr wrap="square">
            <a:spAutoFit/>
          </a:bodyPr>
          <a:lstStyle/>
          <a:p>
            <a:pPr marL="285750" indent="-285750">
              <a:buFont typeface="Courier New"/>
              <a:buChar char="o"/>
            </a:pPr>
            <a:r>
              <a:rPr lang="en-US" sz="3200" b="1" dirty="0" smtClean="0"/>
              <a:t>When students teach other students</a:t>
            </a:r>
          </a:p>
          <a:p>
            <a:pPr marL="742950" lvl="1" indent="-285750">
              <a:buFont typeface="Arial"/>
              <a:buChar char="•"/>
            </a:pPr>
            <a:r>
              <a:rPr lang="en-US" sz="3200" dirty="0" smtClean="0"/>
              <a:t>Benefits</a:t>
            </a:r>
          </a:p>
          <a:p>
            <a:pPr marL="1200150" lvl="2" indent="-285750">
              <a:buFont typeface="Wingdings" charset="2"/>
              <a:buChar char="ü"/>
            </a:pPr>
            <a:r>
              <a:rPr lang="en-US" sz="3200" dirty="0" smtClean="0"/>
              <a:t>Students are more willing to accept help from peers</a:t>
            </a:r>
          </a:p>
          <a:p>
            <a:pPr marL="1200150" lvl="2" indent="-285750">
              <a:buFont typeface="Wingdings" charset="2"/>
              <a:buChar char="ü"/>
            </a:pPr>
            <a:r>
              <a:rPr lang="en-US" sz="3200" dirty="0" smtClean="0"/>
              <a:t>Allows teachers to monitor student’s comprehension and progress on specific topics</a:t>
            </a:r>
          </a:p>
          <a:p>
            <a:pPr marL="1200150" lvl="2" indent="-285750">
              <a:buFont typeface="Wingdings" charset="2"/>
              <a:buChar char="ü"/>
            </a:pPr>
            <a:r>
              <a:rPr lang="en-US" sz="3200" dirty="0" smtClean="0"/>
              <a:t>Provides opportunity for friendships to be made</a:t>
            </a:r>
          </a:p>
          <a:p>
            <a:pPr marL="1200150" lvl="2" indent="-285750">
              <a:buFont typeface="Wingdings" charset="2"/>
              <a:buChar char="ü"/>
            </a:pPr>
            <a:r>
              <a:rPr lang="en-US" sz="3200" dirty="0" smtClean="0"/>
              <a:t>[Example of success]</a:t>
            </a:r>
            <a:endParaRPr lang="en-US" sz="3200" dirty="0"/>
          </a:p>
        </p:txBody>
      </p:sp>
    </p:spTree>
    <p:extLst>
      <p:ext uri="{BB962C8B-B14F-4D97-AF65-F5344CB8AC3E}">
        <p14:creationId xmlns:p14="http://schemas.microsoft.com/office/powerpoint/2010/main" val="2619258116"/>
      </p:ext>
    </p:extLst>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4994"/>
            <a:ext cx="8229600" cy="830997"/>
          </a:xfrm>
          <a:prstGeom prst="rect">
            <a:avLst/>
          </a:prstGeom>
          <a:noFill/>
        </p:spPr>
        <p:txBody>
          <a:bodyPr wrap="square" rtlCol="0">
            <a:spAutoFit/>
          </a:bodyPr>
          <a:lstStyle/>
          <a:p>
            <a:r>
              <a:rPr lang="en-US" sz="4800" b="1" dirty="0" smtClean="0">
                <a:solidFill>
                  <a:srgbClr val="FFFFFF"/>
                </a:solidFill>
                <a:latin typeface="Arial"/>
                <a:cs typeface="Arial"/>
              </a:rPr>
              <a:t>Re-Teaching</a:t>
            </a:r>
          </a:p>
        </p:txBody>
      </p:sp>
      <p:sp>
        <p:nvSpPr>
          <p:cNvPr id="5" name="Rectangle 4"/>
          <p:cNvSpPr/>
          <p:nvPr/>
        </p:nvSpPr>
        <p:spPr>
          <a:xfrm>
            <a:off x="457200" y="1736070"/>
            <a:ext cx="8229600" cy="2554545"/>
          </a:xfrm>
          <a:prstGeom prst="rect">
            <a:avLst/>
          </a:prstGeom>
        </p:spPr>
        <p:txBody>
          <a:bodyPr wrap="square">
            <a:spAutoFit/>
          </a:bodyPr>
          <a:lstStyle/>
          <a:p>
            <a:pPr marL="571500" indent="-571500">
              <a:buFont typeface="Arial"/>
              <a:buChar char="•"/>
            </a:pPr>
            <a:r>
              <a:rPr lang="en-US" sz="4000" dirty="0"/>
              <a:t>W</a:t>
            </a:r>
            <a:r>
              <a:rPr lang="en-US" sz="4000" dirty="0" smtClean="0"/>
              <a:t>hen students can be grouped with one teacher to re-teach a concept that was difficult</a:t>
            </a:r>
          </a:p>
          <a:p>
            <a:pPr marL="571500" indent="-571500">
              <a:buFont typeface="Arial"/>
              <a:buChar char="•"/>
            </a:pPr>
            <a:r>
              <a:rPr lang="en-US" sz="4000" dirty="0" smtClean="0"/>
              <a:t>[Example of success]</a:t>
            </a:r>
            <a:endParaRPr lang="en-US" sz="4000" dirty="0"/>
          </a:p>
        </p:txBody>
      </p:sp>
    </p:spTree>
    <p:extLst>
      <p:ext uri="{BB962C8B-B14F-4D97-AF65-F5344CB8AC3E}">
        <p14:creationId xmlns:p14="http://schemas.microsoft.com/office/powerpoint/2010/main" val="3596021165"/>
      </p:ext>
    </p:extLst>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4994"/>
            <a:ext cx="8229600" cy="830997"/>
          </a:xfrm>
          <a:prstGeom prst="rect">
            <a:avLst/>
          </a:prstGeom>
          <a:noFill/>
        </p:spPr>
        <p:txBody>
          <a:bodyPr wrap="square" rtlCol="0">
            <a:spAutoFit/>
          </a:bodyPr>
          <a:lstStyle/>
          <a:p>
            <a:r>
              <a:rPr lang="en-US" sz="4800" b="1" dirty="0" smtClean="0">
                <a:solidFill>
                  <a:srgbClr val="FFFFFF"/>
                </a:solidFill>
                <a:latin typeface="Arial"/>
                <a:cs typeface="Arial"/>
              </a:rPr>
              <a:t>Talk With a Partner</a:t>
            </a:r>
            <a:endParaRPr lang="en-US" sz="4800" b="1" dirty="0">
              <a:solidFill>
                <a:srgbClr val="FFFFFF"/>
              </a:solidFill>
              <a:latin typeface="Arial"/>
              <a:cs typeface="Arial"/>
            </a:endParaRPr>
          </a:p>
        </p:txBody>
      </p:sp>
      <p:sp>
        <p:nvSpPr>
          <p:cNvPr id="6" name="Rectangle 5"/>
          <p:cNvSpPr/>
          <p:nvPr/>
        </p:nvSpPr>
        <p:spPr>
          <a:xfrm>
            <a:off x="457200" y="1741613"/>
            <a:ext cx="8229600" cy="4524315"/>
          </a:xfrm>
          <a:prstGeom prst="rect">
            <a:avLst/>
          </a:prstGeom>
        </p:spPr>
        <p:txBody>
          <a:bodyPr wrap="square">
            <a:spAutoFit/>
          </a:bodyPr>
          <a:lstStyle/>
          <a:p>
            <a:r>
              <a:rPr lang="en-US" sz="3200" dirty="0" smtClean="0">
                <a:latin typeface="Arial"/>
                <a:cs typeface="Arial"/>
              </a:rPr>
              <a:t>How have you, or would you, use one or more of these techniques in your classroom?</a:t>
            </a:r>
          </a:p>
          <a:p>
            <a:pPr marL="914400" lvl="1" indent="-457200">
              <a:buFont typeface="Wingdings" charset="2"/>
              <a:buChar char="ü"/>
            </a:pPr>
            <a:r>
              <a:rPr lang="en-US" sz="3200" dirty="0" smtClean="0">
                <a:latin typeface="Arial"/>
                <a:cs typeface="Arial"/>
              </a:rPr>
              <a:t>Flexible Grouping</a:t>
            </a:r>
          </a:p>
          <a:p>
            <a:pPr marL="914400" lvl="1" indent="-457200">
              <a:buFont typeface="Wingdings" charset="2"/>
              <a:buChar char="ü"/>
            </a:pPr>
            <a:r>
              <a:rPr lang="en-US" sz="3200" dirty="0" smtClean="0">
                <a:latin typeface="Arial"/>
                <a:cs typeface="Arial"/>
              </a:rPr>
              <a:t>Peer Modeling</a:t>
            </a:r>
          </a:p>
          <a:p>
            <a:pPr marL="914400" lvl="1" indent="-457200">
              <a:buFont typeface="Wingdings" charset="2"/>
              <a:buChar char="ü"/>
            </a:pPr>
            <a:r>
              <a:rPr lang="en-US" sz="3200" dirty="0" smtClean="0">
                <a:latin typeface="Arial"/>
                <a:cs typeface="Arial"/>
              </a:rPr>
              <a:t>Peer Tutoring</a:t>
            </a:r>
          </a:p>
          <a:p>
            <a:pPr marL="914400" lvl="1" indent="-457200">
              <a:buFont typeface="Wingdings" charset="2"/>
              <a:buChar char="ü"/>
            </a:pPr>
            <a:r>
              <a:rPr lang="en-US" sz="3200" dirty="0" smtClean="0">
                <a:latin typeface="Arial"/>
                <a:cs typeface="Arial"/>
              </a:rPr>
              <a:t>Re-teaching</a:t>
            </a:r>
          </a:p>
          <a:p>
            <a:pPr marL="914400" lvl="1" indent="-457200">
              <a:buFont typeface="Wingdings" charset="2"/>
              <a:buChar char="ü"/>
            </a:pPr>
            <a:r>
              <a:rPr lang="en-US" sz="3200" dirty="0" smtClean="0">
                <a:latin typeface="Arial"/>
                <a:cs typeface="Arial"/>
              </a:rPr>
              <a:t>Tiered Assignments</a:t>
            </a:r>
          </a:p>
          <a:p>
            <a:r>
              <a:rPr lang="en-US" sz="3200" dirty="0" smtClean="0">
                <a:solidFill>
                  <a:srgbClr val="1E72D2"/>
                </a:solidFill>
                <a:latin typeface="Arial"/>
                <a:cs typeface="Arial"/>
              </a:rPr>
              <a:t>Would anyone like to share a success story?</a:t>
            </a:r>
            <a:endParaRPr lang="en-US" sz="3200" dirty="0">
              <a:solidFill>
                <a:srgbClr val="1E72D2"/>
              </a:solidFill>
              <a:latin typeface="Arial"/>
              <a:cs typeface="Arial"/>
            </a:endParaRPr>
          </a:p>
        </p:txBody>
      </p:sp>
    </p:spTree>
    <p:extLst>
      <p:ext uri="{BB962C8B-B14F-4D97-AF65-F5344CB8AC3E}">
        <p14:creationId xmlns:p14="http://schemas.microsoft.com/office/powerpoint/2010/main" val="1999738912"/>
      </p:ext>
    </p:extLst>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161094"/>
            <a:ext cx="8229600" cy="1261884"/>
          </a:xfrm>
          <a:prstGeom prst="rect">
            <a:avLst/>
          </a:prstGeom>
          <a:noFill/>
        </p:spPr>
        <p:txBody>
          <a:bodyPr wrap="square" rtlCol="0">
            <a:spAutoFit/>
          </a:bodyPr>
          <a:lstStyle/>
          <a:p>
            <a:r>
              <a:rPr lang="en-US" sz="3800" b="1" dirty="0" smtClean="0">
                <a:solidFill>
                  <a:srgbClr val="FFFFFF"/>
                </a:solidFill>
                <a:latin typeface="Arial"/>
                <a:cs typeface="Arial"/>
              </a:rPr>
              <a:t>Examples of: Tiered, Modified, and</a:t>
            </a:r>
          </a:p>
          <a:p>
            <a:r>
              <a:rPr lang="en-US" sz="3800" b="1" dirty="0" smtClean="0">
                <a:solidFill>
                  <a:srgbClr val="FFFFFF"/>
                </a:solidFill>
                <a:latin typeface="Arial"/>
                <a:cs typeface="Arial"/>
              </a:rPr>
              <a:t>Differentiated Assignments</a:t>
            </a:r>
          </a:p>
        </p:txBody>
      </p:sp>
      <p:sp>
        <p:nvSpPr>
          <p:cNvPr id="5" name="Rectangle 4"/>
          <p:cNvSpPr/>
          <p:nvPr/>
        </p:nvSpPr>
        <p:spPr>
          <a:xfrm>
            <a:off x="457200" y="1813173"/>
            <a:ext cx="8229600" cy="3416320"/>
          </a:xfrm>
          <a:prstGeom prst="rect">
            <a:avLst/>
          </a:prstGeom>
        </p:spPr>
        <p:txBody>
          <a:bodyPr wrap="square">
            <a:spAutoFit/>
          </a:bodyPr>
          <a:lstStyle/>
          <a:p>
            <a:pPr marL="285750" indent="-285750">
              <a:buFont typeface="Courier New"/>
              <a:buChar char="o"/>
            </a:pPr>
            <a:r>
              <a:rPr lang="en-US" sz="3600" b="1" dirty="0" smtClean="0"/>
              <a:t>Leveled Reading</a:t>
            </a:r>
          </a:p>
          <a:p>
            <a:pPr marL="742950" lvl="1" indent="-285750">
              <a:buFont typeface="Arial"/>
              <a:buChar char="•"/>
            </a:pPr>
            <a:r>
              <a:rPr lang="en-US" sz="3600" dirty="0" smtClean="0"/>
              <a:t>Anchor Text Into Leveled Text </a:t>
            </a:r>
          </a:p>
          <a:p>
            <a:pPr marL="285750" indent="-285750">
              <a:buFont typeface="Courier New"/>
              <a:buChar char="o"/>
            </a:pPr>
            <a:r>
              <a:rPr lang="en-US" sz="3600" b="1" dirty="0" smtClean="0"/>
              <a:t>Literature Circles</a:t>
            </a:r>
          </a:p>
          <a:p>
            <a:pPr marL="742950" lvl="1" indent="-285750">
              <a:buFont typeface="Arial"/>
              <a:buChar char="•"/>
            </a:pPr>
            <a:r>
              <a:rPr lang="en-US" sz="3600" dirty="0" smtClean="0"/>
              <a:t>Practicing leveled or mixed-ability reading and discussion </a:t>
            </a:r>
          </a:p>
          <a:p>
            <a:pPr marL="285750" indent="-285750">
              <a:buFont typeface="Courier New"/>
              <a:buChar char="o"/>
            </a:pPr>
            <a:r>
              <a:rPr lang="en-US" sz="3600" b="1" dirty="0" smtClean="0"/>
              <a:t>Reciprocal Teaching</a:t>
            </a:r>
            <a:endParaRPr lang="en-US" sz="3600" b="1" dirty="0"/>
          </a:p>
        </p:txBody>
      </p:sp>
    </p:spTree>
    <p:extLst>
      <p:ext uri="{BB962C8B-B14F-4D97-AF65-F5344CB8AC3E}">
        <p14:creationId xmlns:p14="http://schemas.microsoft.com/office/powerpoint/2010/main" val="4294954519"/>
      </p:ext>
    </p:extLst>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46480"/>
            <a:ext cx="8229600" cy="1477328"/>
          </a:xfrm>
          <a:prstGeom prst="rect">
            <a:avLst/>
          </a:prstGeom>
          <a:noFill/>
        </p:spPr>
        <p:txBody>
          <a:bodyPr wrap="square" rtlCol="0">
            <a:spAutoFit/>
          </a:bodyPr>
          <a:lstStyle/>
          <a:p>
            <a:r>
              <a:rPr lang="en-US" sz="4500" b="1" dirty="0" smtClean="0">
                <a:solidFill>
                  <a:srgbClr val="FFFFFF"/>
                </a:solidFill>
                <a:latin typeface="Arial"/>
                <a:cs typeface="Arial"/>
              </a:rPr>
              <a:t>Tiered Assignments: </a:t>
            </a:r>
          </a:p>
          <a:p>
            <a:r>
              <a:rPr lang="en-US" sz="4500" b="1" dirty="0" smtClean="0">
                <a:solidFill>
                  <a:srgbClr val="FFFFFF"/>
                </a:solidFill>
                <a:latin typeface="Arial"/>
                <a:cs typeface="Arial"/>
              </a:rPr>
              <a:t>Leveled Reading</a:t>
            </a:r>
          </a:p>
        </p:txBody>
      </p:sp>
      <p:sp>
        <p:nvSpPr>
          <p:cNvPr id="5" name="Rectangle 4"/>
          <p:cNvSpPr/>
          <p:nvPr/>
        </p:nvSpPr>
        <p:spPr>
          <a:xfrm>
            <a:off x="457200" y="1767006"/>
            <a:ext cx="8229600" cy="3693319"/>
          </a:xfrm>
          <a:prstGeom prst="rect">
            <a:avLst/>
          </a:prstGeom>
        </p:spPr>
        <p:txBody>
          <a:bodyPr wrap="square">
            <a:spAutoFit/>
          </a:bodyPr>
          <a:lstStyle/>
          <a:p>
            <a:r>
              <a:rPr lang="en-US" sz="3600" b="1" dirty="0" smtClean="0">
                <a:latin typeface="Arial"/>
                <a:cs typeface="Arial"/>
              </a:rPr>
              <a:t>Leveled Reading</a:t>
            </a:r>
          </a:p>
          <a:p>
            <a:pPr marL="742950" lvl="1" indent="-285750">
              <a:buFont typeface="Arial"/>
              <a:buChar char="•"/>
            </a:pPr>
            <a:r>
              <a:rPr lang="en-US" sz="3600" dirty="0" smtClean="0">
                <a:latin typeface="Arial"/>
                <a:cs typeface="Arial"/>
              </a:rPr>
              <a:t>Topic-centered or Thematic Short Stories</a:t>
            </a:r>
          </a:p>
          <a:p>
            <a:pPr marL="742950" lvl="1" indent="-285750">
              <a:buFont typeface="Arial"/>
              <a:buChar char="•"/>
            </a:pPr>
            <a:r>
              <a:rPr lang="en-US" sz="3600" dirty="0" smtClean="0">
                <a:latin typeface="Arial"/>
                <a:cs typeface="Arial"/>
              </a:rPr>
              <a:t>Nonfiction</a:t>
            </a:r>
          </a:p>
          <a:p>
            <a:pPr marL="742950" lvl="1" indent="-285750">
              <a:buFont typeface="Arial"/>
              <a:buChar char="•"/>
            </a:pPr>
            <a:r>
              <a:rPr lang="en-US" sz="3600" dirty="0" smtClean="0">
                <a:latin typeface="Arial"/>
                <a:cs typeface="Arial"/>
              </a:rPr>
              <a:t>Lit Circles</a:t>
            </a:r>
          </a:p>
          <a:p>
            <a:pPr marL="742950" lvl="1" indent="-285750">
              <a:buFont typeface="Arial"/>
              <a:buChar char="•"/>
            </a:pPr>
            <a:r>
              <a:rPr lang="en-US" sz="3600" dirty="0" smtClean="0">
                <a:latin typeface="Arial"/>
                <a:cs typeface="Arial"/>
              </a:rPr>
              <a:t>Reciprocal Teaching</a:t>
            </a:r>
          </a:p>
          <a:p>
            <a:endParaRPr lang="en-US" dirty="0">
              <a:latin typeface="Arial"/>
              <a:cs typeface="Arial"/>
            </a:endParaRPr>
          </a:p>
        </p:txBody>
      </p:sp>
    </p:spTree>
    <p:extLst>
      <p:ext uri="{BB962C8B-B14F-4D97-AF65-F5344CB8AC3E}">
        <p14:creationId xmlns:p14="http://schemas.microsoft.com/office/powerpoint/2010/main" val="352687961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4994"/>
            <a:ext cx="8229600" cy="769441"/>
          </a:xfrm>
          <a:prstGeom prst="rect">
            <a:avLst/>
          </a:prstGeom>
          <a:noFill/>
        </p:spPr>
        <p:txBody>
          <a:bodyPr wrap="square" rtlCol="0">
            <a:spAutoFit/>
          </a:bodyPr>
          <a:lstStyle/>
          <a:p>
            <a:r>
              <a:rPr lang="en-US" sz="4400" b="1" dirty="0" smtClean="0">
                <a:solidFill>
                  <a:srgbClr val="FFFFFF"/>
                </a:solidFill>
                <a:latin typeface="Arial"/>
                <a:cs typeface="Arial"/>
              </a:rPr>
              <a:t>Why differentiate or co-teach?</a:t>
            </a:r>
            <a:endParaRPr lang="en-US" sz="4400" b="1" dirty="0">
              <a:solidFill>
                <a:srgbClr val="FFFFFF"/>
              </a:solidFill>
              <a:latin typeface="Arial"/>
              <a:cs typeface="Arial"/>
            </a:endParaRPr>
          </a:p>
        </p:txBody>
      </p:sp>
      <p:sp>
        <p:nvSpPr>
          <p:cNvPr id="6" name="Rectangle 5"/>
          <p:cNvSpPr/>
          <p:nvPr/>
        </p:nvSpPr>
        <p:spPr>
          <a:xfrm>
            <a:off x="457200" y="1719454"/>
            <a:ext cx="8229600" cy="5016757"/>
          </a:xfrm>
          <a:prstGeom prst="rect">
            <a:avLst/>
          </a:prstGeom>
        </p:spPr>
        <p:txBody>
          <a:bodyPr wrap="square">
            <a:spAutoFit/>
          </a:bodyPr>
          <a:lstStyle/>
          <a:p>
            <a:pPr marL="285750" indent="-285750">
              <a:buFont typeface="Arial"/>
              <a:buChar char="•"/>
            </a:pPr>
            <a:r>
              <a:rPr lang="en-US" sz="3200" dirty="0" smtClean="0"/>
              <a:t>Are you looking for ways to meet the needs of all students? </a:t>
            </a:r>
          </a:p>
          <a:p>
            <a:pPr marL="285750" indent="-285750">
              <a:buFont typeface="Arial"/>
              <a:buChar char="•"/>
            </a:pPr>
            <a:r>
              <a:rPr lang="en-US" sz="3200" dirty="0" smtClean="0"/>
              <a:t>Do you have struggling learners in your mainstream classroom that aren’t getting the help they need? </a:t>
            </a:r>
          </a:p>
          <a:p>
            <a:pPr marL="285750" indent="-285750">
              <a:buFont typeface="Arial"/>
              <a:buChar char="•"/>
            </a:pPr>
            <a:r>
              <a:rPr lang="en-US" sz="3200" dirty="0" smtClean="0"/>
              <a:t>Do you have advanced students that are getting ignored because of other classroom issues? </a:t>
            </a:r>
          </a:p>
          <a:p>
            <a:endParaRPr lang="en-US" sz="3200" dirty="0"/>
          </a:p>
          <a:p>
            <a:pPr algn="ctr"/>
            <a:r>
              <a:rPr lang="en-US" sz="3200" b="1" dirty="0" smtClean="0">
                <a:solidFill>
                  <a:srgbClr val="1E72D2"/>
                </a:solidFill>
              </a:rPr>
              <a:t>Then you are in the right place! </a:t>
            </a:r>
            <a:endParaRPr lang="en-US" sz="3200" b="1" dirty="0">
              <a:solidFill>
                <a:srgbClr val="1E72D2"/>
              </a:solidFill>
            </a:endParaRPr>
          </a:p>
        </p:txBody>
      </p:sp>
    </p:spTree>
    <p:extLst>
      <p:ext uri="{BB962C8B-B14F-4D97-AF65-F5344CB8AC3E}">
        <p14:creationId xmlns:p14="http://schemas.microsoft.com/office/powerpoint/2010/main" val="506462931"/>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25364"/>
            <a:ext cx="8229600" cy="1446550"/>
          </a:xfrm>
          <a:prstGeom prst="rect">
            <a:avLst/>
          </a:prstGeom>
          <a:noFill/>
        </p:spPr>
        <p:txBody>
          <a:bodyPr wrap="square" rtlCol="0">
            <a:spAutoFit/>
          </a:bodyPr>
          <a:lstStyle/>
          <a:p>
            <a:r>
              <a:rPr lang="en-US" sz="4400" b="1" dirty="0" smtClean="0">
                <a:solidFill>
                  <a:schemeClr val="bg1"/>
                </a:solidFill>
                <a:latin typeface="Arial"/>
                <a:cs typeface="Arial"/>
              </a:rPr>
              <a:t>Tiered Assignments: </a:t>
            </a:r>
          </a:p>
          <a:p>
            <a:r>
              <a:rPr lang="en-US" sz="4400" b="1" dirty="0" smtClean="0">
                <a:solidFill>
                  <a:schemeClr val="bg1"/>
                </a:solidFill>
                <a:latin typeface="Arial"/>
                <a:cs typeface="Arial"/>
              </a:rPr>
              <a:t>Leveled Reading</a:t>
            </a:r>
          </a:p>
        </p:txBody>
      </p:sp>
      <p:sp>
        <p:nvSpPr>
          <p:cNvPr id="5" name="Rectangle 4"/>
          <p:cNvSpPr/>
          <p:nvPr/>
        </p:nvSpPr>
        <p:spPr>
          <a:xfrm>
            <a:off x="457200" y="1654364"/>
            <a:ext cx="8229600" cy="4770537"/>
          </a:xfrm>
          <a:prstGeom prst="rect">
            <a:avLst/>
          </a:prstGeom>
        </p:spPr>
        <p:txBody>
          <a:bodyPr wrap="square">
            <a:spAutoFit/>
          </a:bodyPr>
          <a:lstStyle/>
          <a:p>
            <a:r>
              <a:rPr lang="en-US" sz="2400" b="1" dirty="0" smtClean="0">
                <a:latin typeface="Arial"/>
                <a:cs typeface="Arial"/>
              </a:rPr>
              <a:t>Example Aligned to the Common Core</a:t>
            </a:r>
          </a:p>
          <a:p>
            <a:pPr marL="800100" lvl="1" indent="-342900">
              <a:buFont typeface="Courier New"/>
              <a:buChar char="o"/>
            </a:pPr>
            <a:r>
              <a:rPr lang="en-US" sz="2000" i="1" dirty="0" smtClean="0">
                <a:latin typeface="Arial"/>
                <a:cs typeface="Arial"/>
              </a:rPr>
              <a:t>Text Structure</a:t>
            </a:r>
            <a:r>
              <a:rPr lang="en-US" sz="2000" dirty="0" smtClean="0">
                <a:latin typeface="Arial"/>
                <a:cs typeface="Arial"/>
              </a:rPr>
              <a:t>-Hard News Story</a:t>
            </a:r>
          </a:p>
          <a:p>
            <a:pPr marL="1257300" lvl="2" indent="-342900">
              <a:buFont typeface="Arial"/>
              <a:buChar char="•"/>
            </a:pPr>
            <a:r>
              <a:rPr lang="en-US" sz="2000" b="1" dirty="0" smtClean="0">
                <a:latin typeface="Arial"/>
                <a:cs typeface="Arial"/>
              </a:rPr>
              <a:t>Anchor Text</a:t>
            </a:r>
            <a:r>
              <a:rPr lang="en-US" sz="2000" dirty="0" smtClean="0">
                <a:latin typeface="Arial"/>
                <a:cs typeface="Arial"/>
              </a:rPr>
              <a:t>-5-6 grade level-a clear example of the inverted pyramid text structure; students labeled the text with me and I modeled the text, did think-aloud, and taught text structure. </a:t>
            </a:r>
          </a:p>
          <a:p>
            <a:pPr marL="1257300" lvl="2" indent="-342900">
              <a:buFont typeface="Arial"/>
              <a:buChar char="•"/>
            </a:pPr>
            <a:r>
              <a:rPr lang="en-US" sz="2000" b="1" dirty="0" smtClean="0">
                <a:latin typeface="Arial"/>
                <a:cs typeface="Arial"/>
              </a:rPr>
              <a:t>Choice article</a:t>
            </a:r>
            <a:r>
              <a:rPr lang="en-US" sz="2000" dirty="0" smtClean="0">
                <a:latin typeface="Arial"/>
                <a:cs typeface="Arial"/>
              </a:rPr>
              <a:t>-Independent Leveled: </a:t>
            </a:r>
          </a:p>
          <a:p>
            <a:pPr marL="1714500" lvl="3" indent="-342900">
              <a:buFont typeface="Wingdings" charset="2"/>
              <a:buChar char="ü"/>
            </a:pPr>
            <a:r>
              <a:rPr lang="en-US" sz="2000" dirty="0" smtClean="0">
                <a:latin typeface="Arial"/>
                <a:cs typeface="Arial"/>
              </a:rPr>
              <a:t>Group work finding inverted pyramid text structure in leveled texts (Ind.=Read alone with 100% accuracy)</a:t>
            </a:r>
          </a:p>
          <a:p>
            <a:pPr marL="1714500" lvl="3" indent="-342900">
              <a:buFont typeface="Wingdings" charset="2"/>
              <a:buChar char="ü"/>
            </a:pPr>
            <a:r>
              <a:rPr lang="en-US" sz="2000" dirty="0" smtClean="0">
                <a:latin typeface="Arial"/>
                <a:cs typeface="Arial"/>
              </a:rPr>
              <a:t>All students still being exposed to higher levels of learning in a general ed. classroom with the anchor text, practicing independently with leveled texts, and all students getting support with the co-teaching model.</a:t>
            </a:r>
          </a:p>
          <a:p>
            <a:pPr marL="1714500" lvl="3" indent="-342900">
              <a:buFont typeface="Wingdings" charset="2"/>
              <a:buChar char="ü"/>
            </a:pPr>
            <a:r>
              <a:rPr lang="en-US" sz="2000" dirty="0" smtClean="0">
                <a:latin typeface="Arial"/>
                <a:cs typeface="Arial"/>
              </a:rPr>
              <a:t>Another English example--finding mood in the “Tell Tale Heart” (Poe) as an anchor text, and then finding mood in independently leveled texts. </a:t>
            </a:r>
          </a:p>
        </p:txBody>
      </p:sp>
    </p:spTree>
    <p:extLst>
      <p:ext uri="{BB962C8B-B14F-4D97-AF65-F5344CB8AC3E}">
        <p14:creationId xmlns:p14="http://schemas.microsoft.com/office/powerpoint/2010/main" val="3125636768"/>
      </p:ext>
    </p:extLst>
  </p:cSld>
  <p:clrMapOvr>
    <a:masterClrMapping/>
  </p:clrMapOvr>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44754"/>
            <a:ext cx="8229600" cy="1446550"/>
          </a:xfrm>
          <a:prstGeom prst="rect">
            <a:avLst/>
          </a:prstGeom>
          <a:noFill/>
        </p:spPr>
        <p:txBody>
          <a:bodyPr wrap="square" rtlCol="0">
            <a:spAutoFit/>
          </a:bodyPr>
          <a:lstStyle/>
          <a:p>
            <a:r>
              <a:rPr lang="en-US" sz="4400" b="1" dirty="0" smtClean="0">
                <a:solidFill>
                  <a:srgbClr val="FFFFFF"/>
                </a:solidFill>
                <a:latin typeface="Arial"/>
                <a:cs typeface="Arial"/>
              </a:rPr>
              <a:t>Lit Circles and </a:t>
            </a:r>
          </a:p>
          <a:p>
            <a:r>
              <a:rPr lang="en-US" sz="4400" b="1" dirty="0" smtClean="0">
                <a:solidFill>
                  <a:srgbClr val="FFFFFF"/>
                </a:solidFill>
                <a:latin typeface="Arial"/>
                <a:cs typeface="Arial"/>
              </a:rPr>
              <a:t>Reciprocal Teaching</a:t>
            </a:r>
          </a:p>
        </p:txBody>
      </p:sp>
      <p:sp>
        <p:nvSpPr>
          <p:cNvPr id="5" name="Rectangle 4"/>
          <p:cNvSpPr/>
          <p:nvPr/>
        </p:nvSpPr>
        <p:spPr>
          <a:xfrm>
            <a:off x="457200" y="1694525"/>
            <a:ext cx="3856693" cy="5447645"/>
          </a:xfrm>
          <a:prstGeom prst="rect">
            <a:avLst/>
          </a:prstGeom>
        </p:spPr>
        <p:txBody>
          <a:bodyPr wrap="square">
            <a:spAutoFit/>
          </a:bodyPr>
          <a:lstStyle/>
          <a:p>
            <a:r>
              <a:rPr lang="en-US" dirty="0" smtClean="0">
                <a:latin typeface="Arial"/>
                <a:cs typeface="Arial"/>
              </a:rPr>
              <a:t> </a:t>
            </a:r>
            <a:r>
              <a:rPr lang="en-US" sz="2400" b="1" dirty="0" smtClean="0">
                <a:latin typeface="Arial"/>
                <a:cs typeface="Arial"/>
              </a:rPr>
              <a:t>What is the teacher’s role?</a:t>
            </a:r>
          </a:p>
          <a:p>
            <a:pPr marL="285750" indent="-285750">
              <a:buFont typeface="Arial"/>
              <a:buChar char="•"/>
            </a:pPr>
            <a:r>
              <a:rPr lang="en-US" sz="2400" dirty="0" smtClean="0">
                <a:latin typeface="Arial"/>
                <a:cs typeface="Arial"/>
              </a:rPr>
              <a:t>To be an “unobtrusive, quiet facilitator” rather than a presenter/questioner at the center of attention</a:t>
            </a:r>
          </a:p>
          <a:p>
            <a:r>
              <a:rPr lang="en-US" sz="2400" b="1" dirty="0" smtClean="0">
                <a:latin typeface="Arial"/>
                <a:cs typeface="Arial"/>
              </a:rPr>
              <a:t>What is the student’s role?</a:t>
            </a:r>
          </a:p>
          <a:p>
            <a:pPr marL="285750" indent="-285750">
              <a:buFont typeface="Arial"/>
              <a:buChar char="•"/>
            </a:pPr>
            <a:r>
              <a:rPr lang="en-US" sz="2400" dirty="0" smtClean="0">
                <a:latin typeface="Arial"/>
                <a:cs typeface="Arial"/>
              </a:rPr>
              <a:t>To make the choices</a:t>
            </a:r>
          </a:p>
          <a:p>
            <a:pPr marL="285750" indent="-285750">
              <a:buFont typeface="Arial"/>
              <a:buChar char="•"/>
            </a:pPr>
            <a:r>
              <a:rPr lang="en-US" sz="2400" dirty="0" smtClean="0">
                <a:latin typeface="Arial"/>
                <a:cs typeface="Arial"/>
              </a:rPr>
              <a:t>To raise the questions</a:t>
            </a:r>
          </a:p>
          <a:p>
            <a:pPr marL="285750" indent="-285750">
              <a:buFont typeface="Arial"/>
              <a:buChar char="•"/>
            </a:pPr>
            <a:r>
              <a:rPr lang="en-US" sz="2400" dirty="0" smtClean="0">
                <a:latin typeface="Arial"/>
                <a:cs typeface="Arial"/>
              </a:rPr>
              <a:t>To do the talking</a:t>
            </a:r>
          </a:p>
          <a:p>
            <a:pPr marL="285750" indent="-285750">
              <a:buFont typeface="Arial"/>
              <a:buChar char="•"/>
            </a:pPr>
            <a:r>
              <a:rPr lang="en-US" sz="2400" dirty="0" smtClean="0">
                <a:latin typeface="Arial"/>
                <a:cs typeface="Arial"/>
              </a:rPr>
              <a:t>To make the meaning</a:t>
            </a:r>
          </a:p>
          <a:p>
            <a:endParaRPr lang="en-US" dirty="0" smtClean="0">
              <a:latin typeface="Arial"/>
              <a:cs typeface="Arial"/>
            </a:endParaRPr>
          </a:p>
          <a:p>
            <a:endParaRPr lang="en-US" dirty="0">
              <a:latin typeface="Arial"/>
              <a:cs typeface="Arial"/>
            </a:endParaRPr>
          </a:p>
        </p:txBody>
      </p:sp>
      <p:sp>
        <p:nvSpPr>
          <p:cNvPr id="6" name="Rectangle 5"/>
          <p:cNvSpPr/>
          <p:nvPr/>
        </p:nvSpPr>
        <p:spPr>
          <a:xfrm>
            <a:off x="4323586" y="2028976"/>
            <a:ext cx="4372907" cy="4401205"/>
          </a:xfrm>
          <a:prstGeom prst="rect">
            <a:avLst/>
          </a:prstGeom>
        </p:spPr>
        <p:txBody>
          <a:bodyPr wrap="square">
            <a:spAutoFit/>
          </a:bodyPr>
          <a:lstStyle/>
          <a:p>
            <a:pPr marL="457200" indent="-457200">
              <a:buFont typeface="Arial"/>
              <a:buChar char="•"/>
            </a:pPr>
            <a:r>
              <a:rPr lang="en-US" sz="2800" dirty="0" smtClean="0"/>
              <a:t>Both lit circles and reciprocal teaching can vary in length and grouping type. They can be used with fiction and nonfiction. </a:t>
            </a:r>
          </a:p>
          <a:p>
            <a:pPr marL="457200" indent="-457200">
              <a:buFont typeface="Arial"/>
              <a:buChar char="•"/>
            </a:pPr>
            <a:r>
              <a:rPr lang="en-US" sz="2800" dirty="0" smtClean="0"/>
              <a:t>Both are student-led groups that support social skills and independent learning.</a:t>
            </a:r>
            <a:endParaRPr lang="en-US" sz="2800" dirty="0"/>
          </a:p>
        </p:txBody>
      </p:sp>
      <p:sp>
        <p:nvSpPr>
          <p:cNvPr id="8" name="Rectangle 7"/>
          <p:cNvSpPr/>
          <p:nvPr/>
        </p:nvSpPr>
        <p:spPr>
          <a:xfrm>
            <a:off x="4313893" y="2050040"/>
            <a:ext cx="4236341" cy="4397133"/>
          </a:xfrm>
          <a:prstGeom prst="rect">
            <a:avLst/>
          </a:prstGeom>
          <a:noFill/>
          <a:ln w="79375">
            <a:solidFill>
              <a:srgbClr val="1A5EA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39385300"/>
      </p:ext>
    </p:extLst>
  </p:cSld>
  <p:clrMapOvr>
    <a:masterClrMapping/>
  </p:clrMapOvr>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4994"/>
            <a:ext cx="8229600" cy="830997"/>
          </a:xfrm>
          <a:prstGeom prst="rect">
            <a:avLst/>
          </a:prstGeom>
          <a:noFill/>
        </p:spPr>
        <p:txBody>
          <a:bodyPr wrap="square" rtlCol="0">
            <a:spAutoFit/>
          </a:bodyPr>
          <a:lstStyle/>
          <a:p>
            <a:r>
              <a:rPr lang="en-US" sz="4800" b="1" dirty="0" smtClean="0">
                <a:solidFill>
                  <a:srgbClr val="FFFFFF"/>
                </a:solidFill>
                <a:latin typeface="Arial"/>
                <a:cs typeface="Arial"/>
              </a:rPr>
              <a:t>Lit Circles Basic Idea</a:t>
            </a:r>
          </a:p>
        </p:txBody>
      </p:sp>
      <p:sp>
        <p:nvSpPr>
          <p:cNvPr id="5" name="Rectangle 4"/>
          <p:cNvSpPr/>
          <p:nvPr/>
        </p:nvSpPr>
        <p:spPr>
          <a:xfrm>
            <a:off x="457200" y="1737457"/>
            <a:ext cx="4370483" cy="4832093"/>
          </a:xfrm>
          <a:prstGeom prst="rect">
            <a:avLst/>
          </a:prstGeom>
        </p:spPr>
        <p:txBody>
          <a:bodyPr wrap="square">
            <a:spAutoFit/>
          </a:bodyPr>
          <a:lstStyle/>
          <a:p>
            <a:pPr marL="285750" indent="-285750">
              <a:buFont typeface="Arial"/>
              <a:buChar char="•"/>
            </a:pPr>
            <a:r>
              <a:rPr lang="en-US" sz="2800" dirty="0" smtClean="0">
                <a:latin typeface="Arial"/>
                <a:cs typeface="Arial"/>
              </a:rPr>
              <a:t>Teachers group the students intentionally</a:t>
            </a:r>
          </a:p>
          <a:p>
            <a:pPr marL="285750" indent="-285750">
              <a:buFont typeface="Arial"/>
              <a:buChar char="•"/>
            </a:pPr>
            <a:r>
              <a:rPr lang="en-US" sz="2800" dirty="0" smtClean="0">
                <a:latin typeface="Arial"/>
                <a:cs typeface="Arial"/>
              </a:rPr>
              <a:t>Students create a calendar for reading/assignment completion</a:t>
            </a:r>
          </a:p>
          <a:p>
            <a:pPr marL="285750" indent="-285750">
              <a:buFont typeface="Arial"/>
              <a:buChar char="•"/>
            </a:pPr>
            <a:r>
              <a:rPr lang="en-US" sz="2800" dirty="0" smtClean="0">
                <a:latin typeface="Arial"/>
                <a:cs typeface="Arial"/>
              </a:rPr>
              <a:t>Each student is given a different role  </a:t>
            </a:r>
          </a:p>
          <a:p>
            <a:pPr marL="285750" indent="-285750">
              <a:buFont typeface="Arial"/>
              <a:buChar char="•"/>
            </a:pPr>
            <a:r>
              <a:rPr lang="en-US" sz="2800" dirty="0" smtClean="0">
                <a:latin typeface="Arial"/>
                <a:cs typeface="Arial"/>
              </a:rPr>
              <a:t>Students meet at a designated time to share their ideas/assignments/questions</a:t>
            </a:r>
            <a:endParaRPr lang="en-US" sz="2800" dirty="0">
              <a:latin typeface="Arial"/>
              <a:cs typeface="Arial"/>
            </a:endParaRPr>
          </a:p>
        </p:txBody>
      </p:sp>
      <p:sp>
        <p:nvSpPr>
          <p:cNvPr id="6" name="Rectangle 5"/>
          <p:cNvSpPr/>
          <p:nvPr/>
        </p:nvSpPr>
        <p:spPr>
          <a:xfrm>
            <a:off x="5031260" y="1960442"/>
            <a:ext cx="3655539" cy="3970318"/>
          </a:xfrm>
          <a:prstGeom prst="rect">
            <a:avLst/>
          </a:prstGeom>
        </p:spPr>
        <p:txBody>
          <a:bodyPr wrap="square">
            <a:spAutoFit/>
          </a:bodyPr>
          <a:lstStyle/>
          <a:p>
            <a:r>
              <a:rPr lang="en-US" sz="3600" dirty="0" smtClean="0">
                <a:latin typeface="Arial"/>
                <a:cs typeface="Arial"/>
              </a:rPr>
              <a:t>Lit Circles can vary in length and grouping type. They can be used with fiction and nonfiction. </a:t>
            </a:r>
            <a:endParaRPr lang="en-US" sz="3600" dirty="0">
              <a:latin typeface="Arial"/>
              <a:cs typeface="Arial"/>
            </a:endParaRPr>
          </a:p>
        </p:txBody>
      </p:sp>
      <p:sp>
        <p:nvSpPr>
          <p:cNvPr id="14" name="Rectangle 13"/>
          <p:cNvSpPr/>
          <p:nvPr/>
        </p:nvSpPr>
        <p:spPr>
          <a:xfrm>
            <a:off x="4866440" y="1924006"/>
            <a:ext cx="3364732" cy="4045534"/>
          </a:xfrm>
          <a:prstGeom prst="rect">
            <a:avLst/>
          </a:prstGeom>
          <a:noFill/>
          <a:ln w="79375">
            <a:solidFill>
              <a:srgbClr val="1A5EA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661693020"/>
      </p:ext>
    </p:extLst>
  </p:cSld>
  <p:clrMapOvr>
    <a:masterClrMapping/>
  </p:clrMapOvr>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4994"/>
            <a:ext cx="8229600" cy="830997"/>
          </a:xfrm>
          <a:prstGeom prst="rect">
            <a:avLst/>
          </a:prstGeom>
          <a:noFill/>
        </p:spPr>
        <p:txBody>
          <a:bodyPr wrap="square" rtlCol="0">
            <a:spAutoFit/>
          </a:bodyPr>
          <a:lstStyle/>
          <a:p>
            <a:r>
              <a:rPr lang="en-US" sz="4800" b="1" dirty="0" smtClean="0">
                <a:solidFill>
                  <a:srgbClr val="FFFFFF"/>
                </a:solidFill>
                <a:latin typeface="Arial"/>
                <a:cs typeface="Arial"/>
              </a:rPr>
              <a:t>Reciprocal Teaching</a:t>
            </a:r>
            <a:endParaRPr lang="en-US" sz="4800" b="1" dirty="0">
              <a:solidFill>
                <a:srgbClr val="FFFFFF"/>
              </a:solidFill>
              <a:latin typeface="Arial"/>
              <a:cs typeface="Arial"/>
            </a:endParaRPr>
          </a:p>
        </p:txBody>
      </p:sp>
      <p:sp>
        <p:nvSpPr>
          <p:cNvPr id="5" name="Rectangle 4"/>
          <p:cNvSpPr/>
          <p:nvPr/>
        </p:nvSpPr>
        <p:spPr>
          <a:xfrm>
            <a:off x="457200" y="1781319"/>
            <a:ext cx="4128129" cy="4524315"/>
          </a:xfrm>
          <a:prstGeom prst="rect">
            <a:avLst/>
          </a:prstGeom>
        </p:spPr>
        <p:txBody>
          <a:bodyPr wrap="square">
            <a:spAutoFit/>
          </a:bodyPr>
          <a:lstStyle/>
          <a:p>
            <a:pPr marL="285750" indent="-285750">
              <a:buFont typeface="Arial"/>
              <a:buChar char="•"/>
            </a:pPr>
            <a:r>
              <a:rPr lang="en-US" sz="2400" dirty="0" smtClean="0">
                <a:latin typeface="Arial"/>
                <a:cs typeface="Arial"/>
              </a:rPr>
              <a:t>Similar to lit circles, but can be done in shorter and smaller chunks --for a day, with one article, etc.</a:t>
            </a:r>
          </a:p>
          <a:p>
            <a:pPr marL="285750" indent="-285750">
              <a:buFont typeface="Arial"/>
              <a:buChar char="•"/>
            </a:pPr>
            <a:r>
              <a:rPr lang="en-US" sz="2400" dirty="0" smtClean="0">
                <a:latin typeface="Arial"/>
                <a:cs typeface="Arial"/>
              </a:rPr>
              <a:t>Works well with all middle-level assignments, works best with a difficult high school level assignments/ texts. </a:t>
            </a:r>
          </a:p>
          <a:p>
            <a:pPr marL="285750" indent="-285750">
              <a:buFont typeface="Arial"/>
              <a:buChar char="•"/>
            </a:pPr>
            <a:r>
              <a:rPr lang="en-US" sz="2400" dirty="0" smtClean="0">
                <a:latin typeface="Arial"/>
                <a:cs typeface="Arial"/>
              </a:rPr>
              <a:t>Teachers group the students intentionally</a:t>
            </a:r>
          </a:p>
          <a:p>
            <a:endParaRPr lang="en-US" sz="2400" dirty="0">
              <a:latin typeface="Arial"/>
              <a:cs typeface="Arial"/>
            </a:endParaRPr>
          </a:p>
        </p:txBody>
      </p:sp>
      <p:sp>
        <p:nvSpPr>
          <p:cNvPr id="6" name="Rectangle 5"/>
          <p:cNvSpPr/>
          <p:nvPr/>
        </p:nvSpPr>
        <p:spPr>
          <a:xfrm>
            <a:off x="4585328" y="1794453"/>
            <a:ext cx="4101471" cy="4893647"/>
          </a:xfrm>
          <a:prstGeom prst="rect">
            <a:avLst/>
          </a:prstGeom>
        </p:spPr>
        <p:txBody>
          <a:bodyPr wrap="square">
            <a:spAutoFit/>
          </a:bodyPr>
          <a:lstStyle/>
          <a:p>
            <a:pPr marL="457200" indent="-457200">
              <a:buFont typeface="Arial"/>
              <a:buChar char="•"/>
            </a:pPr>
            <a:r>
              <a:rPr lang="en-US" sz="2400" dirty="0" smtClean="0">
                <a:latin typeface="Arial"/>
                <a:cs typeface="Arial"/>
              </a:rPr>
              <a:t>Each student is given a different role (summarizer, predictor, clarifier, questioner) </a:t>
            </a:r>
          </a:p>
          <a:p>
            <a:pPr marL="457200" indent="-457200">
              <a:buFont typeface="Arial"/>
              <a:buChar char="•"/>
            </a:pPr>
            <a:r>
              <a:rPr lang="en-US" sz="2400" dirty="0" smtClean="0">
                <a:latin typeface="Arial"/>
                <a:cs typeface="Arial"/>
              </a:rPr>
              <a:t>Students read silently or out loud, stopping and doing all group roles at a designated place. </a:t>
            </a:r>
          </a:p>
          <a:p>
            <a:pPr marL="457200" indent="-457200">
              <a:buFont typeface="Arial"/>
              <a:buChar char="•"/>
            </a:pPr>
            <a:r>
              <a:rPr lang="en-US" sz="2400" dirty="0" smtClean="0">
                <a:latin typeface="Arial"/>
                <a:cs typeface="Arial"/>
              </a:rPr>
              <a:t>This is a verbal strategy, but can be written if needed.</a:t>
            </a:r>
          </a:p>
          <a:p>
            <a:endParaRPr lang="en-US" sz="2400" dirty="0" smtClean="0"/>
          </a:p>
          <a:p>
            <a:endParaRPr lang="en-US" sz="2400" dirty="0"/>
          </a:p>
        </p:txBody>
      </p:sp>
    </p:spTree>
    <p:extLst>
      <p:ext uri="{BB962C8B-B14F-4D97-AF65-F5344CB8AC3E}">
        <p14:creationId xmlns:p14="http://schemas.microsoft.com/office/powerpoint/2010/main" val="1467482405"/>
      </p:ext>
    </p:extLst>
  </p:cSld>
  <p:clrMapOvr>
    <a:masterClrMapping/>
  </p:clrMapOvr>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5974"/>
            <a:ext cx="8229600" cy="1446550"/>
          </a:xfrm>
          <a:prstGeom prst="rect">
            <a:avLst/>
          </a:prstGeom>
          <a:noFill/>
        </p:spPr>
        <p:txBody>
          <a:bodyPr wrap="square" rtlCol="0">
            <a:spAutoFit/>
          </a:bodyPr>
          <a:lstStyle/>
          <a:p>
            <a:r>
              <a:rPr lang="en-US" sz="4400" b="1" dirty="0" smtClean="0">
                <a:solidFill>
                  <a:srgbClr val="FFFFFF"/>
                </a:solidFill>
                <a:latin typeface="Arial"/>
                <a:cs typeface="Arial"/>
              </a:rPr>
              <a:t>Lit Circles and</a:t>
            </a:r>
          </a:p>
          <a:p>
            <a:r>
              <a:rPr lang="en-US" sz="4400" b="1" dirty="0" smtClean="0">
                <a:solidFill>
                  <a:srgbClr val="FFFFFF"/>
                </a:solidFill>
                <a:latin typeface="Arial"/>
                <a:cs typeface="Arial"/>
              </a:rPr>
              <a:t>Reciprocal Teaching</a:t>
            </a:r>
          </a:p>
        </p:txBody>
      </p:sp>
      <p:sp>
        <p:nvSpPr>
          <p:cNvPr id="5" name="Rectangle 4"/>
          <p:cNvSpPr/>
          <p:nvPr/>
        </p:nvSpPr>
        <p:spPr>
          <a:xfrm>
            <a:off x="457200" y="1752691"/>
            <a:ext cx="4128129" cy="3539430"/>
          </a:xfrm>
          <a:prstGeom prst="rect">
            <a:avLst/>
          </a:prstGeom>
        </p:spPr>
        <p:txBody>
          <a:bodyPr wrap="square">
            <a:spAutoFit/>
          </a:bodyPr>
          <a:lstStyle/>
          <a:p>
            <a:pPr marL="285750" indent="-285750">
              <a:buFont typeface="Arial"/>
              <a:buChar char="•"/>
            </a:pPr>
            <a:r>
              <a:rPr lang="en-US" sz="3200" dirty="0" smtClean="0">
                <a:latin typeface="Arial"/>
                <a:cs typeface="Arial"/>
              </a:rPr>
              <a:t>Requires practice, and gets better with multiple uses</a:t>
            </a:r>
          </a:p>
          <a:p>
            <a:pPr marL="285750" indent="-285750">
              <a:buFont typeface="Arial"/>
              <a:buChar char="•"/>
            </a:pPr>
            <a:r>
              <a:rPr lang="en-US" sz="3200" dirty="0" smtClean="0">
                <a:latin typeface="Arial"/>
                <a:cs typeface="Arial"/>
              </a:rPr>
              <a:t>Will need trouble-shooting</a:t>
            </a:r>
          </a:p>
          <a:p>
            <a:pPr marL="285750" indent="-285750">
              <a:buFont typeface="Arial"/>
              <a:buChar char="•"/>
            </a:pPr>
            <a:r>
              <a:rPr lang="en-US" sz="3200" dirty="0" smtClean="0">
                <a:latin typeface="Arial"/>
                <a:cs typeface="Arial"/>
              </a:rPr>
              <a:t>Will need behavior modeling</a:t>
            </a:r>
            <a:endParaRPr lang="en-US" sz="3200" dirty="0">
              <a:latin typeface="Arial"/>
              <a:cs typeface="Arial"/>
            </a:endParaRPr>
          </a:p>
        </p:txBody>
      </p:sp>
      <p:sp>
        <p:nvSpPr>
          <p:cNvPr id="6" name="Rectangle 5"/>
          <p:cNvSpPr/>
          <p:nvPr/>
        </p:nvSpPr>
        <p:spPr>
          <a:xfrm>
            <a:off x="4585328" y="1767006"/>
            <a:ext cx="4101471" cy="3539430"/>
          </a:xfrm>
          <a:prstGeom prst="rect">
            <a:avLst/>
          </a:prstGeom>
        </p:spPr>
        <p:txBody>
          <a:bodyPr wrap="square">
            <a:spAutoFit/>
          </a:bodyPr>
          <a:lstStyle/>
          <a:p>
            <a:pPr marL="285750" indent="-285750">
              <a:buFont typeface="Arial"/>
              <a:buChar char="•"/>
            </a:pPr>
            <a:r>
              <a:rPr lang="en-US" sz="3200" dirty="0" smtClean="0">
                <a:latin typeface="Arial"/>
                <a:cs typeface="Arial"/>
              </a:rPr>
              <a:t>Are worth all of these things based on the increase in comprehension, practice with social skills, and ease of differentiation.</a:t>
            </a:r>
            <a:endParaRPr lang="en-US" sz="3200" dirty="0">
              <a:latin typeface="Arial"/>
              <a:cs typeface="Arial"/>
            </a:endParaRPr>
          </a:p>
        </p:txBody>
      </p:sp>
    </p:spTree>
    <p:extLst>
      <p:ext uri="{BB962C8B-B14F-4D97-AF65-F5344CB8AC3E}">
        <p14:creationId xmlns:p14="http://schemas.microsoft.com/office/powerpoint/2010/main" val="267582631"/>
      </p:ext>
    </p:extLst>
  </p:cSld>
  <p:clrMapOvr>
    <a:masterClrMapping/>
  </p:clrMapOvr>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4994"/>
            <a:ext cx="8229600" cy="830997"/>
          </a:xfrm>
          <a:prstGeom prst="rect">
            <a:avLst/>
          </a:prstGeom>
          <a:noFill/>
        </p:spPr>
        <p:txBody>
          <a:bodyPr wrap="square" rtlCol="0">
            <a:spAutoFit/>
          </a:bodyPr>
          <a:lstStyle/>
          <a:p>
            <a:r>
              <a:rPr lang="en-US" sz="4800" b="1" dirty="0" smtClean="0">
                <a:solidFill>
                  <a:srgbClr val="FFFFFF"/>
                </a:solidFill>
                <a:latin typeface="Arial"/>
                <a:cs typeface="Arial"/>
              </a:rPr>
              <a:t>Talk with a partner</a:t>
            </a:r>
          </a:p>
        </p:txBody>
      </p:sp>
      <p:sp>
        <p:nvSpPr>
          <p:cNvPr id="5" name="Rectangle 4"/>
          <p:cNvSpPr/>
          <p:nvPr/>
        </p:nvSpPr>
        <p:spPr>
          <a:xfrm>
            <a:off x="457200" y="1767006"/>
            <a:ext cx="8229600" cy="3416320"/>
          </a:xfrm>
          <a:prstGeom prst="rect">
            <a:avLst/>
          </a:prstGeom>
        </p:spPr>
        <p:txBody>
          <a:bodyPr wrap="square">
            <a:spAutoFit/>
          </a:bodyPr>
          <a:lstStyle/>
          <a:p>
            <a:pPr marL="285750" indent="-285750">
              <a:buFont typeface="Arial"/>
              <a:buChar char="•"/>
            </a:pPr>
            <a:r>
              <a:rPr lang="en-US" sz="3600" dirty="0" smtClean="0">
                <a:latin typeface="Arial"/>
                <a:cs typeface="Arial"/>
              </a:rPr>
              <a:t>Where could you insert leveled reading in your classroom? </a:t>
            </a:r>
          </a:p>
          <a:p>
            <a:pPr marL="285750" indent="-285750">
              <a:buFont typeface="Arial"/>
              <a:buChar char="•"/>
            </a:pPr>
            <a:r>
              <a:rPr lang="en-US" sz="3600" dirty="0" smtClean="0">
                <a:latin typeface="Arial"/>
                <a:cs typeface="Arial"/>
              </a:rPr>
              <a:t>Since finding leveled texts takes time and resources, do you have any ways of getting resources that you can share with others? </a:t>
            </a:r>
            <a:endParaRPr lang="en-US" sz="3600" dirty="0">
              <a:latin typeface="Arial"/>
              <a:cs typeface="Arial"/>
            </a:endParaRPr>
          </a:p>
        </p:txBody>
      </p:sp>
    </p:spTree>
    <p:extLst>
      <p:ext uri="{BB962C8B-B14F-4D97-AF65-F5344CB8AC3E}">
        <p14:creationId xmlns:p14="http://schemas.microsoft.com/office/powerpoint/2010/main" val="1051488654"/>
      </p:ext>
    </p:extLst>
  </p:cSld>
  <p:clrMapOvr>
    <a:masterClrMapping/>
  </p:clrMapOvr>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4994"/>
            <a:ext cx="8229600" cy="830997"/>
          </a:xfrm>
          <a:prstGeom prst="rect">
            <a:avLst/>
          </a:prstGeom>
          <a:noFill/>
        </p:spPr>
        <p:txBody>
          <a:bodyPr wrap="square" rtlCol="0">
            <a:spAutoFit/>
          </a:bodyPr>
          <a:lstStyle/>
          <a:p>
            <a:r>
              <a:rPr lang="en-US" sz="4800" b="1" dirty="0" smtClean="0">
                <a:solidFill>
                  <a:srgbClr val="FFFFFF"/>
                </a:solidFill>
                <a:latin typeface="Arial"/>
                <a:cs typeface="Arial"/>
              </a:rPr>
              <a:t>Tiered Assignments: Essay</a:t>
            </a:r>
          </a:p>
        </p:txBody>
      </p:sp>
      <p:sp>
        <p:nvSpPr>
          <p:cNvPr id="5" name="Rectangle 4"/>
          <p:cNvSpPr/>
          <p:nvPr/>
        </p:nvSpPr>
        <p:spPr>
          <a:xfrm>
            <a:off x="457200" y="3173700"/>
            <a:ext cx="8229600" cy="1292662"/>
          </a:xfrm>
          <a:prstGeom prst="rect">
            <a:avLst/>
          </a:prstGeom>
        </p:spPr>
        <p:txBody>
          <a:bodyPr wrap="square">
            <a:spAutoFit/>
          </a:bodyPr>
          <a:lstStyle/>
          <a:p>
            <a:pPr algn="ctr"/>
            <a:r>
              <a:rPr lang="en-US" sz="6000" dirty="0" smtClean="0">
                <a:latin typeface="Arial"/>
                <a:cs typeface="Arial"/>
              </a:rPr>
              <a:t>Quantity    </a:t>
            </a:r>
            <a:r>
              <a:rPr lang="en-US" sz="6000" dirty="0" smtClean="0">
                <a:latin typeface="Arial"/>
                <a:cs typeface="Arial"/>
              </a:rPr>
              <a:t>    Quality </a:t>
            </a:r>
          </a:p>
          <a:p>
            <a:endParaRPr lang="en-US" dirty="0"/>
          </a:p>
        </p:txBody>
      </p:sp>
      <p:sp>
        <p:nvSpPr>
          <p:cNvPr id="6" name="Not Equal 5"/>
          <p:cNvSpPr/>
          <p:nvPr/>
        </p:nvSpPr>
        <p:spPr>
          <a:xfrm>
            <a:off x="4265422" y="3480505"/>
            <a:ext cx="979108" cy="581700"/>
          </a:xfrm>
          <a:prstGeom prst="mathNotEqual">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3951702168"/>
      </p:ext>
    </p:extLst>
  </p:cSld>
  <p:clrMapOvr>
    <a:masterClrMapping/>
  </p:clrMapOvr>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4994"/>
            <a:ext cx="8229600" cy="830997"/>
          </a:xfrm>
          <a:prstGeom prst="rect">
            <a:avLst/>
          </a:prstGeom>
          <a:noFill/>
        </p:spPr>
        <p:txBody>
          <a:bodyPr wrap="square" rtlCol="0">
            <a:spAutoFit/>
          </a:bodyPr>
          <a:lstStyle/>
          <a:p>
            <a:r>
              <a:rPr lang="en-US" sz="4800" b="1" dirty="0" smtClean="0">
                <a:solidFill>
                  <a:srgbClr val="FFFFFF"/>
                </a:solidFill>
                <a:latin typeface="Arial"/>
                <a:cs typeface="Arial"/>
              </a:rPr>
              <a:t>Essay Revisions</a:t>
            </a:r>
          </a:p>
        </p:txBody>
      </p:sp>
      <p:sp>
        <p:nvSpPr>
          <p:cNvPr id="5" name="Rectangle 4"/>
          <p:cNvSpPr/>
          <p:nvPr/>
        </p:nvSpPr>
        <p:spPr>
          <a:xfrm>
            <a:off x="457200" y="1723148"/>
            <a:ext cx="4108741" cy="4993674"/>
          </a:xfrm>
          <a:prstGeom prst="rect">
            <a:avLst/>
          </a:prstGeom>
        </p:spPr>
        <p:txBody>
          <a:bodyPr wrap="square">
            <a:spAutoFit/>
          </a:bodyPr>
          <a:lstStyle/>
          <a:p>
            <a:r>
              <a:rPr lang="en-US" sz="2450" b="1" u="sng" dirty="0" smtClean="0">
                <a:latin typeface="Arial"/>
                <a:cs typeface="Arial"/>
              </a:rPr>
              <a:t>Above Grade Level: </a:t>
            </a:r>
          </a:p>
          <a:p>
            <a:r>
              <a:rPr lang="en-US" sz="2450" dirty="0" smtClean="0">
                <a:latin typeface="Arial"/>
                <a:cs typeface="Arial"/>
              </a:rPr>
              <a:t>Quote incorporation practice</a:t>
            </a:r>
          </a:p>
          <a:p>
            <a:endParaRPr lang="en-US" sz="2450" dirty="0" smtClean="0">
              <a:latin typeface="Arial"/>
              <a:cs typeface="Arial"/>
            </a:endParaRPr>
          </a:p>
          <a:p>
            <a:r>
              <a:rPr lang="en-US" sz="2450" b="1" u="sng" dirty="0" smtClean="0">
                <a:latin typeface="Arial"/>
                <a:cs typeface="Arial"/>
              </a:rPr>
              <a:t>Grade Level: </a:t>
            </a:r>
          </a:p>
          <a:p>
            <a:r>
              <a:rPr lang="en-US" sz="2450" dirty="0" smtClean="0">
                <a:latin typeface="Arial"/>
                <a:cs typeface="Arial"/>
              </a:rPr>
              <a:t>Thesis statement and topic sentence match-up; formal vs. informal language</a:t>
            </a:r>
          </a:p>
          <a:p>
            <a:endParaRPr lang="en-US" sz="2450" dirty="0">
              <a:latin typeface="Arial"/>
              <a:cs typeface="Arial"/>
            </a:endParaRPr>
          </a:p>
          <a:p>
            <a:r>
              <a:rPr lang="en-US" sz="2450" b="1" u="sng" dirty="0" smtClean="0">
                <a:latin typeface="Arial"/>
                <a:cs typeface="Arial"/>
              </a:rPr>
              <a:t>Below Grade Level:</a:t>
            </a:r>
          </a:p>
          <a:p>
            <a:r>
              <a:rPr lang="en-US" sz="2450" dirty="0" smtClean="0">
                <a:latin typeface="Arial"/>
                <a:cs typeface="Arial"/>
              </a:rPr>
              <a:t>Capitalization, mechanics, complete sentences, basic formatting, how to find evidence </a:t>
            </a:r>
          </a:p>
        </p:txBody>
      </p:sp>
    </p:spTree>
    <p:extLst>
      <p:ext uri="{BB962C8B-B14F-4D97-AF65-F5344CB8AC3E}">
        <p14:creationId xmlns:p14="http://schemas.microsoft.com/office/powerpoint/2010/main" val="585389067"/>
      </p:ext>
    </p:extLst>
  </p:cSld>
  <p:clrMapOvr>
    <a:masterClrMapping/>
  </p:clrMapOvr>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4994"/>
            <a:ext cx="8229600" cy="830997"/>
          </a:xfrm>
          <a:prstGeom prst="rect">
            <a:avLst/>
          </a:prstGeom>
          <a:noFill/>
        </p:spPr>
        <p:txBody>
          <a:bodyPr wrap="square" rtlCol="0">
            <a:spAutoFit/>
          </a:bodyPr>
          <a:lstStyle/>
          <a:p>
            <a:r>
              <a:rPr lang="en-US" sz="4800" b="1" dirty="0" smtClean="0">
                <a:solidFill>
                  <a:srgbClr val="FFFFFF"/>
                </a:solidFill>
                <a:latin typeface="Arial"/>
                <a:cs typeface="Arial"/>
              </a:rPr>
              <a:t>Tiered Assignments: Tests</a:t>
            </a:r>
          </a:p>
        </p:txBody>
      </p:sp>
      <p:sp>
        <p:nvSpPr>
          <p:cNvPr id="5" name="Rectangle 4"/>
          <p:cNvSpPr/>
          <p:nvPr/>
        </p:nvSpPr>
        <p:spPr>
          <a:xfrm>
            <a:off x="457200" y="1705606"/>
            <a:ext cx="8229600" cy="5093702"/>
          </a:xfrm>
          <a:prstGeom prst="rect">
            <a:avLst/>
          </a:prstGeom>
        </p:spPr>
        <p:txBody>
          <a:bodyPr wrap="square">
            <a:spAutoFit/>
          </a:bodyPr>
          <a:lstStyle/>
          <a:p>
            <a:pPr marL="342900" indent="-342900">
              <a:buAutoNum type="arabicPeriod"/>
            </a:pPr>
            <a:r>
              <a:rPr lang="en-US" sz="2500" b="1" dirty="0" smtClean="0">
                <a:latin typeface="Arial"/>
                <a:cs typeface="Arial"/>
              </a:rPr>
              <a:t>Test Modifications (read aloud, only 2 choices, etc.)</a:t>
            </a:r>
          </a:p>
          <a:p>
            <a:endParaRPr lang="en-US" sz="2500" b="1" dirty="0" smtClean="0">
              <a:latin typeface="Arial"/>
              <a:cs typeface="Arial"/>
            </a:endParaRPr>
          </a:p>
          <a:p>
            <a:r>
              <a:rPr lang="en-US" sz="2500" b="1" dirty="0" smtClean="0">
                <a:latin typeface="Arial"/>
                <a:cs typeface="Arial"/>
              </a:rPr>
              <a:t>2. Differentiated Essay Tests-- Sample questions:</a:t>
            </a:r>
          </a:p>
          <a:p>
            <a:pPr marL="742950" lvl="1" indent="-285750">
              <a:buFont typeface="Arial"/>
              <a:buChar char="•"/>
            </a:pPr>
            <a:r>
              <a:rPr lang="en-US" sz="2500" dirty="0" smtClean="0">
                <a:latin typeface="Arial"/>
                <a:cs typeface="Arial"/>
              </a:rPr>
              <a:t>Above GL: Identify the elements of fantasy in your text; support your answer with evidence from the text.</a:t>
            </a:r>
          </a:p>
          <a:p>
            <a:pPr marL="742950" lvl="1" indent="-285750">
              <a:buFont typeface="Arial"/>
              <a:buChar char="•"/>
            </a:pPr>
            <a:r>
              <a:rPr lang="en-US" sz="2500" dirty="0" smtClean="0">
                <a:latin typeface="Arial"/>
                <a:cs typeface="Arial"/>
              </a:rPr>
              <a:t>At GL: Determine the protagonist’s quest in your fantasy novel; support your answer with evidence from the text.</a:t>
            </a:r>
          </a:p>
          <a:p>
            <a:pPr marL="742950" lvl="1" indent="-285750">
              <a:buFont typeface="Arial"/>
              <a:buChar char="•"/>
            </a:pPr>
            <a:r>
              <a:rPr lang="en-US" sz="2500" dirty="0" smtClean="0">
                <a:latin typeface="Arial"/>
                <a:cs typeface="Arial"/>
              </a:rPr>
              <a:t>Below GL: Choose the best one of your three existing fantasy essay tests; make corrections.</a:t>
            </a:r>
          </a:p>
          <a:p>
            <a:endParaRPr lang="en-US" sz="2500" dirty="0"/>
          </a:p>
        </p:txBody>
      </p:sp>
    </p:spTree>
    <p:extLst>
      <p:ext uri="{BB962C8B-B14F-4D97-AF65-F5344CB8AC3E}">
        <p14:creationId xmlns:p14="http://schemas.microsoft.com/office/powerpoint/2010/main" val="1146783411"/>
      </p:ext>
    </p:extLst>
  </p:cSld>
  <p:clrMapOvr>
    <a:masterClrMapping/>
  </p:clrMapOvr>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4994"/>
            <a:ext cx="8229600" cy="830997"/>
          </a:xfrm>
          <a:prstGeom prst="rect">
            <a:avLst/>
          </a:prstGeom>
          <a:noFill/>
        </p:spPr>
        <p:txBody>
          <a:bodyPr wrap="square" rtlCol="0">
            <a:spAutoFit/>
          </a:bodyPr>
          <a:lstStyle/>
          <a:p>
            <a:r>
              <a:rPr lang="en-US" sz="4800" b="1" dirty="0" smtClean="0">
                <a:solidFill>
                  <a:srgbClr val="FFFFFF"/>
                </a:solidFill>
                <a:latin typeface="Arial"/>
                <a:cs typeface="Arial"/>
              </a:rPr>
              <a:t>Where do I start? </a:t>
            </a:r>
            <a:endParaRPr lang="en-US" sz="4800" b="1" dirty="0">
              <a:solidFill>
                <a:srgbClr val="FFFFFF"/>
              </a:solidFill>
              <a:latin typeface="Arial"/>
              <a:cs typeface="Arial"/>
            </a:endParaRPr>
          </a:p>
        </p:txBody>
      </p:sp>
      <p:sp>
        <p:nvSpPr>
          <p:cNvPr id="5" name="Rectangle 4"/>
          <p:cNvSpPr/>
          <p:nvPr/>
        </p:nvSpPr>
        <p:spPr>
          <a:xfrm>
            <a:off x="457200" y="1641894"/>
            <a:ext cx="8229600" cy="5324534"/>
          </a:xfrm>
          <a:prstGeom prst="rect">
            <a:avLst/>
          </a:prstGeom>
        </p:spPr>
        <p:txBody>
          <a:bodyPr wrap="square">
            <a:spAutoFit/>
          </a:bodyPr>
          <a:lstStyle/>
          <a:p>
            <a:r>
              <a:rPr lang="en-US" sz="3300" b="1" dirty="0" smtClean="0">
                <a:latin typeface="Arial"/>
                <a:cs typeface="Arial"/>
              </a:rPr>
              <a:t>Start with...</a:t>
            </a:r>
          </a:p>
          <a:p>
            <a:pPr marL="457200" indent="-457200">
              <a:buFont typeface="Arial"/>
              <a:buChar char="•"/>
            </a:pPr>
            <a:r>
              <a:rPr lang="en-US" sz="3300" dirty="0" smtClean="0">
                <a:latin typeface="Arial"/>
                <a:cs typeface="Arial"/>
              </a:rPr>
              <a:t>A General Ed teacher and a SPED teacher--it can’t be forced</a:t>
            </a:r>
          </a:p>
          <a:p>
            <a:pPr marL="457200" indent="-457200">
              <a:buFont typeface="Arial"/>
              <a:buChar char="•"/>
            </a:pPr>
            <a:r>
              <a:rPr lang="en-US" sz="3300" dirty="0" smtClean="0">
                <a:latin typeface="Arial"/>
                <a:cs typeface="Arial"/>
              </a:rPr>
              <a:t>Administrative support</a:t>
            </a:r>
          </a:p>
          <a:p>
            <a:pPr marL="457200" indent="-457200">
              <a:buFont typeface="Arial"/>
              <a:buChar char="•"/>
            </a:pPr>
            <a:r>
              <a:rPr lang="en-US" sz="3300" dirty="0" smtClean="0">
                <a:latin typeface="Arial"/>
                <a:cs typeface="Arial"/>
              </a:rPr>
              <a:t>Informing parents</a:t>
            </a:r>
          </a:p>
          <a:p>
            <a:pPr marL="457200" indent="-457200">
              <a:buFont typeface="Arial"/>
              <a:buChar char="•"/>
            </a:pPr>
            <a:r>
              <a:rPr lang="en-US" sz="3300" dirty="0" smtClean="0">
                <a:latin typeface="Arial"/>
                <a:cs typeface="Arial"/>
              </a:rPr>
              <a:t>The assistance of a school counselor for scheduling purposes--look at test scores, daily work, and student behaviors/needs. </a:t>
            </a:r>
          </a:p>
          <a:p>
            <a:pPr marL="457200" indent="-457200">
              <a:buFont typeface="Arial"/>
              <a:buChar char="•"/>
            </a:pPr>
            <a:r>
              <a:rPr lang="en-US" sz="3300" dirty="0" smtClean="0">
                <a:latin typeface="Arial"/>
                <a:cs typeface="Arial"/>
              </a:rPr>
              <a:t>A mixed ability (NOT leveled) class</a:t>
            </a:r>
            <a:endParaRPr lang="en-US" sz="3300" dirty="0">
              <a:latin typeface="Arial"/>
              <a:cs typeface="Arial"/>
            </a:endParaRPr>
          </a:p>
        </p:txBody>
      </p:sp>
    </p:spTree>
    <p:extLst>
      <p:ext uri="{BB962C8B-B14F-4D97-AF65-F5344CB8AC3E}">
        <p14:creationId xmlns:p14="http://schemas.microsoft.com/office/powerpoint/2010/main" val="3260293316"/>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5" name="Straight Connector 4"/>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6" name="TextBox 5"/>
          <p:cNvSpPr txBox="1"/>
          <p:nvPr/>
        </p:nvSpPr>
        <p:spPr>
          <a:xfrm>
            <a:off x="457200" y="354994"/>
            <a:ext cx="8229600" cy="769441"/>
          </a:xfrm>
          <a:prstGeom prst="rect">
            <a:avLst/>
          </a:prstGeom>
          <a:noFill/>
        </p:spPr>
        <p:txBody>
          <a:bodyPr wrap="square" rtlCol="0">
            <a:spAutoFit/>
          </a:bodyPr>
          <a:lstStyle/>
          <a:p>
            <a:r>
              <a:rPr lang="en-US" sz="4400" b="1" dirty="0" smtClean="0">
                <a:solidFill>
                  <a:srgbClr val="FFFFFF"/>
                </a:solidFill>
                <a:latin typeface="Arial"/>
                <a:cs typeface="Arial"/>
              </a:rPr>
              <a:t>Outline</a:t>
            </a:r>
            <a:endParaRPr lang="en-US" sz="4400" b="1" dirty="0">
              <a:solidFill>
                <a:srgbClr val="FFFFFF"/>
              </a:solidFill>
              <a:latin typeface="Arial"/>
              <a:cs typeface="Arial"/>
            </a:endParaRPr>
          </a:p>
        </p:txBody>
      </p:sp>
      <p:sp>
        <p:nvSpPr>
          <p:cNvPr id="8" name="Rectangle 7"/>
          <p:cNvSpPr/>
          <p:nvPr/>
        </p:nvSpPr>
        <p:spPr>
          <a:xfrm>
            <a:off x="457200" y="1686213"/>
            <a:ext cx="8229600" cy="5293757"/>
          </a:xfrm>
          <a:prstGeom prst="rect">
            <a:avLst/>
          </a:prstGeom>
        </p:spPr>
        <p:txBody>
          <a:bodyPr wrap="square">
            <a:spAutoFit/>
          </a:bodyPr>
          <a:lstStyle/>
          <a:p>
            <a:pPr marL="285750" indent="-285750">
              <a:buFont typeface="Arial"/>
              <a:buChar char="•"/>
            </a:pPr>
            <a:r>
              <a:rPr lang="en-US" sz="4000" dirty="0" smtClean="0"/>
              <a:t>Define differentiation and co-teaching</a:t>
            </a:r>
          </a:p>
          <a:p>
            <a:pPr marL="285750" indent="-285750">
              <a:buFont typeface="Arial"/>
              <a:buChar char="•"/>
            </a:pPr>
            <a:r>
              <a:rPr lang="en-US" sz="4000" dirty="0" smtClean="0"/>
              <a:t>Talk about the rationale and benefits of co-teaching</a:t>
            </a:r>
          </a:p>
          <a:p>
            <a:pPr marL="285750" indent="-285750">
              <a:buFont typeface="Arial"/>
              <a:buChar char="•"/>
            </a:pPr>
            <a:r>
              <a:rPr lang="en-US" sz="4000" dirty="0" smtClean="0"/>
              <a:t>Techniques used to co-teach</a:t>
            </a:r>
          </a:p>
          <a:p>
            <a:pPr marL="285750" indent="-285750">
              <a:buFont typeface="Arial"/>
              <a:buChar char="•"/>
            </a:pPr>
            <a:r>
              <a:rPr lang="en-US" sz="4000" dirty="0" smtClean="0"/>
              <a:t>Specific rubrics, activities, and leveled texts </a:t>
            </a:r>
          </a:p>
          <a:p>
            <a:pPr marL="285750" indent="-285750">
              <a:buFont typeface="Arial"/>
              <a:buChar char="•"/>
            </a:pPr>
            <a:r>
              <a:rPr lang="en-US" sz="4000" dirty="0" smtClean="0"/>
              <a:t>Where to start </a:t>
            </a:r>
          </a:p>
          <a:p>
            <a:endParaRPr lang="en-US" dirty="0"/>
          </a:p>
        </p:txBody>
      </p:sp>
    </p:spTree>
    <p:extLst>
      <p:ext uri="{BB962C8B-B14F-4D97-AF65-F5344CB8AC3E}">
        <p14:creationId xmlns:p14="http://schemas.microsoft.com/office/powerpoint/2010/main" val="3722618312"/>
      </p:ext>
    </p:extLst>
  </p:cSld>
  <p:clrMapOvr>
    <a:masterClrMapping/>
  </p:clrMapOvr>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4994"/>
            <a:ext cx="8229600" cy="830997"/>
          </a:xfrm>
          <a:prstGeom prst="rect">
            <a:avLst/>
          </a:prstGeom>
          <a:noFill/>
        </p:spPr>
        <p:txBody>
          <a:bodyPr wrap="square" rtlCol="0">
            <a:spAutoFit/>
          </a:bodyPr>
          <a:lstStyle/>
          <a:p>
            <a:r>
              <a:rPr lang="en-US" sz="4800" b="1" dirty="0" smtClean="0">
                <a:solidFill>
                  <a:srgbClr val="FFFFFF"/>
                </a:solidFill>
                <a:latin typeface="Arial"/>
                <a:cs typeface="Arial"/>
              </a:rPr>
              <a:t>Where do I start? </a:t>
            </a:r>
            <a:endParaRPr lang="en-US" sz="4800" b="1" dirty="0">
              <a:solidFill>
                <a:srgbClr val="FFFFFF"/>
              </a:solidFill>
              <a:latin typeface="Arial"/>
              <a:cs typeface="Arial"/>
            </a:endParaRPr>
          </a:p>
        </p:txBody>
      </p:sp>
      <p:sp>
        <p:nvSpPr>
          <p:cNvPr id="6" name="Rectangle 5"/>
          <p:cNvSpPr/>
          <p:nvPr/>
        </p:nvSpPr>
        <p:spPr>
          <a:xfrm>
            <a:off x="457200" y="1765159"/>
            <a:ext cx="8229600" cy="3816430"/>
          </a:xfrm>
          <a:prstGeom prst="rect">
            <a:avLst/>
          </a:prstGeom>
        </p:spPr>
        <p:txBody>
          <a:bodyPr wrap="square">
            <a:spAutoFit/>
          </a:bodyPr>
          <a:lstStyle/>
          <a:p>
            <a:r>
              <a:rPr lang="en-US" sz="2800" b="1" dirty="0" smtClean="0">
                <a:latin typeface="Arial"/>
                <a:cs typeface="Arial"/>
              </a:rPr>
              <a:t>Take the </a:t>
            </a:r>
            <a:r>
              <a:rPr lang="en-US" sz="2800" b="1" i="1" dirty="0" smtClean="0">
                <a:latin typeface="Arial"/>
                <a:cs typeface="Arial"/>
              </a:rPr>
              <a:t>Beliefs</a:t>
            </a:r>
            <a:r>
              <a:rPr lang="en-US" sz="2800" b="1" dirty="0" smtClean="0">
                <a:latin typeface="Arial"/>
                <a:cs typeface="Arial"/>
              </a:rPr>
              <a:t> and </a:t>
            </a:r>
            <a:r>
              <a:rPr lang="en-US" sz="2800" b="1" i="1" dirty="0" smtClean="0">
                <a:latin typeface="Arial"/>
                <a:cs typeface="Arial"/>
              </a:rPr>
              <a:t>Responsibility Survey </a:t>
            </a:r>
            <a:r>
              <a:rPr lang="en-US" sz="2800" b="1" dirty="0" smtClean="0">
                <a:latin typeface="Arial"/>
                <a:cs typeface="Arial"/>
              </a:rPr>
              <a:t>independently, and then compare your answers</a:t>
            </a:r>
          </a:p>
          <a:p>
            <a:endParaRPr lang="en-US" sz="2800" dirty="0" smtClean="0">
              <a:latin typeface="Arial"/>
              <a:cs typeface="Arial"/>
            </a:endParaRPr>
          </a:p>
          <a:p>
            <a:r>
              <a:rPr lang="en-US" sz="2800" b="1" dirty="0" smtClean="0">
                <a:latin typeface="Arial"/>
                <a:cs typeface="Arial"/>
              </a:rPr>
              <a:t>Discuss your results and thoughts</a:t>
            </a:r>
          </a:p>
          <a:p>
            <a:pPr marL="457200" indent="-457200">
              <a:buFont typeface="Arial"/>
              <a:buChar char="•"/>
            </a:pPr>
            <a:r>
              <a:rPr lang="en-US" sz="2800" dirty="0" smtClean="0">
                <a:latin typeface="Arial"/>
                <a:cs typeface="Arial"/>
              </a:rPr>
              <a:t>What did you find in common?</a:t>
            </a:r>
          </a:p>
          <a:p>
            <a:pPr marL="457200" indent="-457200">
              <a:buFont typeface="Arial"/>
              <a:buChar char="•"/>
            </a:pPr>
            <a:r>
              <a:rPr lang="en-US" sz="2800" dirty="0" smtClean="0">
                <a:latin typeface="Arial"/>
                <a:cs typeface="Arial"/>
              </a:rPr>
              <a:t>Where did you have different philosophies? </a:t>
            </a:r>
          </a:p>
          <a:p>
            <a:pPr marL="457200" indent="-457200">
              <a:buFont typeface="Arial"/>
              <a:buChar char="•"/>
            </a:pPr>
            <a:r>
              <a:rPr lang="en-US" sz="2800" dirty="0" smtClean="0">
                <a:latin typeface="Arial"/>
                <a:cs typeface="Arial"/>
              </a:rPr>
              <a:t>How would this be helpful in preparing to co-teach?</a:t>
            </a:r>
          </a:p>
          <a:p>
            <a:endParaRPr lang="en-US" dirty="0"/>
          </a:p>
        </p:txBody>
      </p:sp>
    </p:spTree>
    <p:extLst>
      <p:ext uri="{BB962C8B-B14F-4D97-AF65-F5344CB8AC3E}">
        <p14:creationId xmlns:p14="http://schemas.microsoft.com/office/powerpoint/2010/main" val="2238499613"/>
      </p:ext>
    </p:extLst>
  </p:cSld>
  <p:clrMapOvr>
    <a:masterClrMapping/>
  </p:clrMapOvr>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4994"/>
            <a:ext cx="8229600" cy="830997"/>
          </a:xfrm>
          <a:prstGeom prst="rect">
            <a:avLst/>
          </a:prstGeom>
          <a:noFill/>
        </p:spPr>
        <p:txBody>
          <a:bodyPr wrap="square" rtlCol="0">
            <a:spAutoFit/>
          </a:bodyPr>
          <a:lstStyle/>
          <a:p>
            <a:r>
              <a:rPr lang="en-US" sz="4800" b="1" dirty="0" smtClean="0">
                <a:solidFill>
                  <a:srgbClr val="FFFFFF"/>
                </a:solidFill>
                <a:latin typeface="Arial"/>
                <a:cs typeface="Arial"/>
              </a:rPr>
              <a:t>Where do I start?</a:t>
            </a:r>
          </a:p>
        </p:txBody>
      </p:sp>
      <p:sp>
        <p:nvSpPr>
          <p:cNvPr id="5" name="Rectangle 4"/>
          <p:cNvSpPr/>
          <p:nvPr/>
        </p:nvSpPr>
        <p:spPr>
          <a:xfrm>
            <a:off x="457200" y="1720840"/>
            <a:ext cx="8229600" cy="4832093"/>
          </a:xfrm>
          <a:prstGeom prst="rect">
            <a:avLst/>
          </a:prstGeom>
        </p:spPr>
        <p:txBody>
          <a:bodyPr wrap="square">
            <a:spAutoFit/>
          </a:bodyPr>
          <a:lstStyle/>
          <a:p>
            <a:pPr marL="457200" indent="-457200">
              <a:buFont typeface="Arial"/>
              <a:buChar char="•"/>
            </a:pPr>
            <a:r>
              <a:rPr lang="en-US" sz="2800" dirty="0" smtClean="0">
                <a:latin typeface="Arial"/>
                <a:cs typeface="Arial"/>
              </a:rPr>
              <a:t>Know your student’s reading levels </a:t>
            </a:r>
          </a:p>
          <a:p>
            <a:pPr marL="914400" lvl="1" indent="-457200">
              <a:buFont typeface="Wingdings" charset="2"/>
              <a:buChar char="ü"/>
            </a:pPr>
            <a:r>
              <a:rPr lang="en-US" sz="2800" dirty="0" smtClean="0">
                <a:latin typeface="Arial"/>
                <a:cs typeface="Arial"/>
              </a:rPr>
              <a:t>NWEAs all come with a </a:t>
            </a:r>
            <a:r>
              <a:rPr lang="en-US" sz="2800" dirty="0" err="1" smtClean="0">
                <a:latin typeface="Arial"/>
                <a:cs typeface="Arial"/>
              </a:rPr>
              <a:t>lexile</a:t>
            </a:r>
            <a:r>
              <a:rPr lang="en-US" sz="2800" dirty="0" smtClean="0">
                <a:latin typeface="Arial"/>
                <a:cs typeface="Arial"/>
              </a:rPr>
              <a:t> number range.</a:t>
            </a:r>
          </a:p>
          <a:p>
            <a:pPr marL="914400" lvl="1" indent="-457200">
              <a:buFont typeface="Wingdings" charset="2"/>
              <a:buChar char="ü"/>
            </a:pPr>
            <a:r>
              <a:rPr lang="en-US" sz="2800" dirty="0" smtClean="0">
                <a:latin typeface="Arial"/>
                <a:cs typeface="Arial"/>
              </a:rPr>
              <a:t>These give a range, but they are a good start. (Ideally you should have 3 data points.)</a:t>
            </a:r>
          </a:p>
          <a:p>
            <a:pPr marL="914400" lvl="1" indent="-457200">
              <a:buFont typeface="Wingdings" charset="2"/>
              <a:buChar char="ü"/>
            </a:pPr>
            <a:r>
              <a:rPr lang="en-US" sz="2800" dirty="0" smtClean="0">
                <a:latin typeface="Arial"/>
                <a:cs typeface="Arial"/>
              </a:rPr>
              <a:t>Spend some time over the summer coming up with supplemental reading material that will support higher and lower readers, while remaining true to your content.</a:t>
            </a:r>
          </a:p>
          <a:p>
            <a:pPr marL="457200" indent="-457200">
              <a:buFont typeface="Wingdings" charset="2"/>
              <a:buChar char="Ø"/>
            </a:pPr>
            <a:r>
              <a:rPr lang="en-US" sz="2800" dirty="0" smtClean="0">
                <a:latin typeface="Arial"/>
                <a:cs typeface="Arial"/>
              </a:rPr>
              <a:t>Scholastic, </a:t>
            </a:r>
            <a:r>
              <a:rPr lang="en-US" sz="2800" dirty="0" err="1" smtClean="0">
                <a:latin typeface="Arial"/>
                <a:cs typeface="Arial"/>
              </a:rPr>
              <a:t>Newsela</a:t>
            </a:r>
            <a:r>
              <a:rPr lang="en-US" sz="2800" dirty="0" smtClean="0">
                <a:latin typeface="Arial"/>
                <a:cs typeface="Arial"/>
              </a:rPr>
              <a:t> (5 levels), Microsoft Word--Google how to add Flesch-</a:t>
            </a:r>
            <a:r>
              <a:rPr lang="en-US" sz="2800" dirty="0">
                <a:latin typeface="Arial"/>
                <a:cs typeface="Arial"/>
              </a:rPr>
              <a:t>K</a:t>
            </a:r>
            <a:r>
              <a:rPr lang="en-US" sz="2800" dirty="0" smtClean="0">
                <a:latin typeface="Arial"/>
                <a:cs typeface="Arial"/>
              </a:rPr>
              <a:t>incaid readability to Word</a:t>
            </a:r>
            <a:endParaRPr lang="en-US" sz="2800" dirty="0">
              <a:latin typeface="Arial"/>
              <a:cs typeface="Arial"/>
            </a:endParaRPr>
          </a:p>
        </p:txBody>
      </p:sp>
    </p:spTree>
    <p:extLst>
      <p:ext uri="{BB962C8B-B14F-4D97-AF65-F5344CB8AC3E}">
        <p14:creationId xmlns:p14="http://schemas.microsoft.com/office/powerpoint/2010/main" val="3974601269"/>
      </p:ext>
    </p:extLst>
  </p:cSld>
  <p:clrMapOvr>
    <a:masterClrMapping/>
  </p:clrMapOvr>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4994"/>
            <a:ext cx="8229600" cy="830997"/>
          </a:xfrm>
          <a:prstGeom prst="rect">
            <a:avLst/>
          </a:prstGeom>
          <a:noFill/>
        </p:spPr>
        <p:txBody>
          <a:bodyPr wrap="square" rtlCol="0">
            <a:spAutoFit/>
          </a:bodyPr>
          <a:lstStyle/>
          <a:p>
            <a:r>
              <a:rPr lang="en-US" sz="4800" b="1" dirty="0" smtClean="0">
                <a:solidFill>
                  <a:srgbClr val="FFFFFF"/>
                </a:solidFill>
                <a:latin typeface="Arial"/>
                <a:cs typeface="Arial"/>
              </a:rPr>
              <a:t>Common Questions</a:t>
            </a:r>
          </a:p>
        </p:txBody>
      </p:sp>
      <p:sp>
        <p:nvSpPr>
          <p:cNvPr id="5" name="Rectangle 4"/>
          <p:cNvSpPr/>
          <p:nvPr/>
        </p:nvSpPr>
        <p:spPr>
          <a:xfrm>
            <a:off x="457200" y="1743016"/>
            <a:ext cx="8229600" cy="5016759"/>
          </a:xfrm>
          <a:prstGeom prst="rect">
            <a:avLst/>
          </a:prstGeom>
        </p:spPr>
        <p:txBody>
          <a:bodyPr wrap="square">
            <a:spAutoFit/>
          </a:bodyPr>
          <a:lstStyle/>
          <a:p>
            <a:r>
              <a:rPr lang="en-US" sz="1600" dirty="0" smtClean="0">
                <a:solidFill>
                  <a:srgbClr val="1E72D2"/>
                </a:solidFill>
                <a:latin typeface="Arial"/>
                <a:cs typeface="Arial"/>
              </a:rPr>
              <a:t>Q: How do you address personality or behavioral issues with the co-teacher you are working with? How do you determine roles within the classroom?</a:t>
            </a:r>
          </a:p>
          <a:p>
            <a:r>
              <a:rPr lang="en-US" sz="1600" dirty="0" smtClean="0">
                <a:latin typeface="Arial"/>
                <a:cs typeface="Arial"/>
              </a:rPr>
              <a:t>	A: When you are co-teaching, you should both have a common interest in co-teaching as well as co-teaching together. You should not be forced into co-teaching a class you’re not interested in co-teaching or with someone who you’re not interested in teaching with. Schedules should not mandate a co-teaching pair. Roles should be determined between the partners and if you both have an interest in working together this should work out well. </a:t>
            </a:r>
          </a:p>
          <a:p>
            <a:endParaRPr lang="en-US" sz="1600" dirty="0" smtClean="0">
              <a:latin typeface="Arial"/>
              <a:cs typeface="Arial"/>
            </a:endParaRPr>
          </a:p>
          <a:p>
            <a:r>
              <a:rPr lang="en-US" sz="1600" dirty="0" smtClean="0">
                <a:solidFill>
                  <a:srgbClr val="1E72D2"/>
                </a:solidFill>
                <a:latin typeface="Arial"/>
                <a:cs typeface="Arial"/>
              </a:rPr>
              <a:t>Q: How do you make sure you have the right “mix” of students in your room-GE, SPED, Gifted?</a:t>
            </a:r>
          </a:p>
          <a:p>
            <a:r>
              <a:rPr lang="en-US" sz="1600" dirty="0" smtClean="0">
                <a:latin typeface="Arial"/>
                <a:cs typeface="Arial"/>
              </a:rPr>
              <a:t>	A: Research defines a co-taught classroom to be 25% SPED in the elementary setting and 33% SPED in the secondary setting. It is important to include advanced or gifted students within the mix of your average GE students. Having the support of your counselors and administration is very beneficial.</a:t>
            </a:r>
          </a:p>
          <a:p>
            <a:endParaRPr lang="en-US" sz="1600" dirty="0" smtClean="0">
              <a:solidFill>
                <a:srgbClr val="1E72D2"/>
              </a:solidFill>
              <a:latin typeface="Arial"/>
              <a:cs typeface="Arial"/>
            </a:endParaRPr>
          </a:p>
          <a:p>
            <a:r>
              <a:rPr lang="en-US" sz="1600" dirty="0" smtClean="0">
                <a:solidFill>
                  <a:srgbClr val="1E72D2"/>
                </a:solidFill>
                <a:latin typeface="Arial"/>
                <a:cs typeface="Arial"/>
              </a:rPr>
              <a:t>Q: What specific tools can we use to to make groups?</a:t>
            </a:r>
          </a:p>
          <a:p>
            <a:r>
              <a:rPr lang="en-US" sz="1600" dirty="0" smtClean="0">
                <a:latin typeface="Arial"/>
                <a:cs typeface="Arial"/>
              </a:rPr>
              <a:t>	A: You can use colored sticks which organize students by their reading level. This helps when questioning students you can call on certain students for higher thinking questions vs. low level questions. They are also helpful in grouping.</a:t>
            </a:r>
            <a:endParaRPr lang="en-US" sz="1600" dirty="0" smtClean="0"/>
          </a:p>
        </p:txBody>
      </p:sp>
    </p:spTree>
    <p:extLst>
      <p:ext uri="{BB962C8B-B14F-4D97-AF65-F5344CB8AC3E}">
        <p14:creationId xmlns:p14="http://schemas.microsoft.com/office/powerpoint/2010/main" val="1836722294"/>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4994"/>
            <a:ext cx="8229600" cy="769441"/>
          </a:xfrm>
          <a:prstGeom prst="rect">
            <a:avLst/>
          </a:prstGeom>
          <a:noFill/>
        </p:spPr>
        <p:txBody>
          <a:bodyPr wrap="square" rtlCol="0">
            <a:spAutoFit/>
          </a:bodyPr>
          <a:lstStyle/>
          <a:p>
            <a:r>
              <a:rPr lang="en-US" sz="4400" b="1" dirty="0" smtClean="0">
                <a:solidFill>
                  <a:srgbClr val="FFFFFF"/>
                </a:solidFill>
                <a:latin typeface="Arial"/>
                <a:cs typeface="Arial"/>
              </a:rPr>
              <a:t>What is Co-teaching?</a:t>
            </a:r>
            <a:endParaRPr lang="en-US" sz="4400" b="1" dirty="0">
              <a:solidFill>
                <a:srgbClr val="FFFFFF"/>
              </a:solidFill>
              <a:latin typeface="Arial"/>
              <a:cs typeface="Arial"/>
            </a:endParaRPr>
          </a:p>
        </p:txBody>
      </p:sp>
      <p:sp>
        <p:nvSpPr>
          <p:cNvPr id="6" name="Rectangle 5"/>
          <p:cNvSpPr/>
          <p:nvPr/>
        </p:nvSpPr>
        <p:spPr>
          <a:xfrm>
            <a:off x="457200" y="1633589"/>
            <a:ext cx="8229600" cy="5155258"/>
          </a:xfrm>
          <a:prstGeom prst="rect">
            <a:avLst/>
          </a:prstGeom>
        </p:spPr>
        <p:txBody>
          <a:bodyPr wrap="square">
            <a:spAutoFit/>
          </a:bodyPr>
          <a:lstStyle/>
          <a:p>
            <a:pPr marL="342900" indent="-342900">
              <a:buFont typeface="Arial"/>
              <a:buChar char="•"/>
            </a:pPr>
            <a:r>
              <a:rPr lang="en-US" sz="2350" dirty="0" smtClean="0"/>
              <a:t>Marilyn Friend (2012) defines co-teaching as having two teachers with different skills teaching collaboratively in an inclusive classroom where the main focus is meeting the needs of all students. </a:t>
            </a:r>
          </a:p>
          <a:p>
            <a:pPr marL="342900" indent="-342900">
              <a:buFont typeface="Arial"/>
              <a:buChar char="•"/>
            </a:pPr>
            <a:r>
              <a:rPr lang="en-US" sz="2350" dirty="0" smtClean="0"/>
              <a:t>The content teacher (English, Social Studies, Science, Math, </a:t>
            </a:r>
            <a:r>
              <a:rPr lang="en-US" sz="2350" dirty="0" err="1" smtClean="0"/>
              <a:t>etc</a:t>
            </a:r>
            <a:r>
              <a:rPr lang="en-US" sz="2350" dirty="0" smtClean="0"/>
              <a:t>) has expertise in content, classroom management, knowledge of typical students, and pacing. The special education teacher has expertise in providing strategies, accommodations, and modifications to enhance learning, individualization, and an understanding of paperwork such as IEPs. </a:t>
            </a:r>
          </a:p>
          <a:p>
            <a:pPr marL="342900" indent="-342900">
              <a:buFont typeface="Arial"/>
              <a:buChar char="•"/>
            </a:pPr>
            <a:r>
              <a:rPr lang="en-US" sz="2350" dirty="0" smtClean="0"/>
              <a:t>Having two professionals with different skills allows for a variety of teaching styles, activities, and a number of opportunities to be available for students.</a:t>
            </a:r>
          </a:p>
        </p:txBody>
      </p:sp>
    </p:spTree>
    <p:extLst>
      <p:ext uri="{BB962C8B-B14F-4D97-AF65-F5344CB8AC3E}">
        <p14:creationId xmlns:p14="http://schemas.microsoft.com/office/powerpoint/2010/main" val="1302493078"/>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4994"/>
            <a:ext cx="8229600" cy="769441"/>
          </a:xfrm>
          <a:prstGeom prst="rect">
            <a:avLst/>
          </a:prstGeom>
          <a:noFill/>
        </p:spPr>
        <p:txBody>
          <a:bodyPr wrap="square" rtlCol="0">
            <a:spAutoFit/>
          </a:bodyPr>
          <a:lstStyle/>
          <a:p>
            <a:r>
              <a:rPr lang="en-US" sz="4400" b="1" dirty="0" smtClean="0">
                <a:solidFill>
                  <a:srgbClr val="FFFFFF"/>
                </a:solidFill>
                <a:latin typeface="Arial"/>
                <a:cs typeface="Arial"/>
              </a:rPr>
              <a:t>What is Differentiation? </a:t>
            </a:r>
            <a:endParaRPr lang="en-US" sz="4400" b="1" dirty="0">
              <a:solidFill>
                <a:srgbClr val="FFFFFF"/>
              </a:solidFill>
              <a:latin typeface="Arial"/>
              <a:cs typeface="Arial"/>
            </a:endParaRPr>
          </a:p>
        </p:txBody>
      </p:sp>
      <p:sp>
        <p:nvSpPr>
          <p:cNvPr id="6" name="Rectangle 5"/>
          <p:cNvSpPr/>
          <p:nvPr/>
        </p:nvSpPr>
        <p:spPr>
          <a:xfrm>
            <a:off x="457199" y="1651589"/>
            <a:ext cx="3808223" cy="5155258"/>
          </a:xfrm>
          <a:prstGeom prst="rect">
            <a:avLst/>
          </a:prstGeom>
        </p:spPr>
        <p:txBody>
          <a:bodyPr wrap="square">
            <a:spAutoFit/>
          </a:bodyPr>
          <a:lstStyle/>
          <a:p>
            <a:pPr marL="285750" indent="-285750">
              <a:buFont typeface="Arial"/>
              <a:buChar char="•"/>
            </a:pPr>
            <a:r>
              <a:rPr lang="en-US" sz="2350" dirty="0" smtClean="0">
                <a:latin typeface="Arial"/>
                <a:cs typeface="Arial"/>
              </a:rPr>
              <a:t>Differentiation means tailoring instruction to meet individual needs. Whether teachers differentiate content, process, products, or the learning environment, the use of ongoing assessment and flexible grouping makes this a successful approach to instruction. </a:t>
            </a:r>
          </a:p>
          <a:p>
            <a:pPr marL="285750" indent="-285750">
              <a:buFont typeface="Arial"/>
              <a:buChar char="•"/>
            </a:pPr>
            <a:r>
              <a:rPr lang="en-US" sz="2350" dirty="0" smtClean="0">
                <a:latin typeface="Arial"/>
                <a:cs typeface="Arial"/>
              </a:rPr>
              <a:t>Not modification (altering existing assignment)</a:t>
            </a:r>
          </a:p>
        </p:txBody>
      </p:sp>
      <p:sp>
        <p:nvSpPr>
          <p:cNvPr id="7" name="Rectangle 6"/>
          <p:cNvSpPr/>
          <p:nvPr/>
        </p:nvSpPr>
        <p:spPr>
          <a:xfrm>
            <a:off x="4585329" y="2204204"/>
            <a:ext cx="4120859" cy="4339650"/>
          </a:xfrm>
          <a:prstGeom prst="rect">
            <a:avLst/>
          </a:prstGeom>
        </p:spPr>
        <p:txBody>
          <a:bodyPr wrap="square">
            <a:spAutoFit/>
          </a:bodyPr>
          <a:lstStyle/>
          <a:p>
            <a:r>
              <a:rPr lang="en-US" sz="2400" b="1" u="sng" dirty="0" smtClean="0">
                <a:latin typeface="Arial"/>
                <a:cs typeface="Arial"/>
              </a:rPr>
              <a:t>Ways to differentiate: </a:t>
            </a:r>
          </a:p>
          <a:p>
            <a:pPr marL="342900" indent="-342900">
              <a:buFont typeface="Arial"/>
              <a:buChar char="•"/>
            </a:pPr>
            <a:r>
              <a:rPr lang="en-US" sz="2400" dirty="0" smtClean="0">
                <a:latin typeface="Arial"/>
                <a:cs typeface="Arial"/>
              </a:rPr>
              <a:t>Using multiple intelligences </a:t>
            </a:r>
          </a:p>
          <a:p>
            <a:pPr marL="342900" indent="-342900">
              <a:buFont typeface="Arial"/>
              <a:buChar char="•"/>
            </a:pPr>
            <a:r>
              <a:rPr lang="en-US" sz="2400" dirty="0" smtClean="0">
                <a:latin typeface="Arial"/>
                <a:cs typeface="Arial"/>
              </a:rPr>
              <a:t>Anchor activities </a:t>
            </a:r>
          </a:p>
          <a:p>
            <a:pPr marL="342900" indent="-342900">
              <a:buFont typeface="Arial"/>
              <a:buChar char="•"/>
            </a:pPr>
            <a:r>
              <a:rPr lang="en-US" sz="2400" dirty="0" smtClean="0">
                <a:latin typeface="Arial"/>
                <a:cs typeface="Arial"/>
              </a:rPr>
              <a:t>Choice board assignments </a:t>
            </a:r>
          </a:p>
          <a:p>
            <a:pPr marL="342900" indent="-342900">
              <a:buFont typeface="Arial"/>
              <a:buChar char="•"/>
            </a:pPr>
            <a:r>
              <a:rPr lang="en-US" sz="2400" dirty="0" smtClean="0">
                <a:latin typeface="Arial"/>
                <a:cs typeface="Arial"/>
              </a:rPr>
              <a:t>Flexible pairing/grouping</a:t>
            </a:r>
          </a:p>
          <a:p>
            <a:pPr marL="342900" indent="-342900">
              <a:buFont typeface="Arial"/>
              <a:buChar char="•"/>
            </a:pPr>
            <a:r>
              <a:rPr lang="en-US" sz="2400" dirty="0" smtClean="0">
                <a:latin typeface="Arial"/>
                <a:cs typeface="Arial"/>
              </a:rPr>
              <a:t>Station work (instead of modifying numerous assignments)</a:t>
            </a:r>
          </a:p>
          <a:p>
            <a:endParaRPr lang="en-US" dirty="0" smtClean="0">
              <a:latin typeface="Arial"/>
              <a:cs typeface="Arial"/>
            </a:endParaRPr>
          </a:p>
          <a:p>
            <a:endParaRPr lang="en-US" dirty="0">
              <a:latin typeface="Arial"/>
              <a:cs typeface="Arial"/>
            </a:endParaRPr>
          </a:p>
        </p:txBody>
      </p:sp>
      <p:sp>
        <p:nvSpPr>
          <p:cNvPr id="10" name="Rectangle 9"/>
          <p:cNvSpPr/>
          <p:nvPr/>
        </p:nvSpPr>
        <p:spPr>
          <a:xfrm>
            <a:off x="4565941" y="2088820"/>
            <a:ext cx="3906740" cy="4183843"/>
          </a:xfrm>
          <a:prstGeom prst="rect">
            <a:avLst/>
          </a:prstGeom>
          <a:noFill/>
          <a:ln w="79375">
            <a:solidFill>
              <a:srgbClr val="1A5EA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140324832"/>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9569"/>
            <a:ext cx="8229600" cy="1143000"/>
          </a:xfrm>
        </p:spPr>
        <p:txBody>
          <a:bodyPr/>
          <a:lstStyle/>
          <a:p>
            <a:endParaRPr lang="en-US" dirty="0"/>
          </a:p>
        </p:txBody>
      </p:sp>
      <p:sp>
        <p:nvSpPr>
          <p:cNvPr id="3" name="Rectangle 2"/>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4" name="Straight Connector 3"/>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457200" y="209569"/>
            <a:ext cx="8229600" cy="1077218"/>
          </a:xfrm>
          <a:prstGeom prst="rect">
            <a:avLst/>
          </a:prstGeom>
          <a:noFill/>
        </p:spPr>
        <p:txBody>
          <a:bodyPr wrap="square" rtlCol="0">
            <a:spAutoFit/>
          </a:bodyPr>
          <a:lstStyle/>
          <a:p>
            <a:r>
              <a:rPr lang="en-US" sz="3200" b="1" dirty="0" smtClean="0">
                <a:solidFill>
                  <a:srgbClr val="FFFFFF"/>
                </a:solidFill>
                <a:latin typeface="Arial"/>
                <a:cs typeface="Arial"/>
              </a:rPr>
              <a:t>What does it look like to co-teach and differentiate on a day-to-day basis?</a:t>
            </a:r>
            <a:endParaRPr lang="en-US" sz="3200" b="1" dirty="0">
              <a:solidFill>
                <a:srgbClr val="FFFFFF"/>
              </a:solidFill>
              <a:latin typeface="Arial"/>
              <a:cs typeface="Arial"/>
            </a:endParaRPr>
          </a:p>
        </p:txBody>
      </p:sp>
      <p:sp>
        <p:nvSpPr>
          <p:cNvPr id="10" name="Rectangle 9"/>
          <p:cNvSpPr/>
          <p:nvPr/>
        </p:nvSpPr>
        <p:spPr>
          <a:xfrm>
            <a:off x="457200" y="1794244"/>
            <a:ext cx="8229600" cy="5016757"/>
          </a:xfrm>
          <a:prstGeom prst="rect">
            <a:avLst/>
          </a:prstGeom>
        </p:spPr>
        <p:txBody>
          <a:bodyPr wrap="square">
            <a:spAutoFit/>
          </a:bodyPr>
          <a:lstStyle/>
          <a:p>
            <a:r>
              <a:rPr lang="en-US" sz="3200" dirty="0" smtClean="0">
                <a:latin typeface="Arial"/>
                <a:cs typeface="Arial"/>
              </a:rPr>
              <a:t>It is different for every pair </a:t>
            </a:r>
          </a:p>
          <a:p>
            <a:pPr marL="457200" indent="-457200">
              <a:buFont typeface="Arial"/>
              <a:buChar char="•"/>
            </a:pPr>
            <a:r>
              <a:rPr lang="en-US" sz="3200" dirty="0" smtClean="0">
                <a:latin typeface="Arial"/>
                <a:cs typeface="Arial"/>
              </a:rPr>
              <a:t>One can give the daily lesson while the other can walk around helping students take notes, stay on task, redirect behaviors, and focus. </a:t>
            </a:r>
          </a:p>
          <a:p>
            <a:pPr marL="457200" indent="-457200">
              <a:buFont typeface="Arial"/>
              <a:buChar char="•"/>
            </a:pPr>
            <a:r>
              <a:rPr lang="en-US" sz="3200" dirty="0" smtClean="0">
                <a:latin typeface="Arial"/>
                <a:cs typeface="Arial"/>
              </a:rPr>
              <a:t>When students break into groups, both can use co-teaching methods of grouping techniques, etc.  </a:t>
            </a:r>
          </a:p>
          <a:p>
            <a:pPr marL="457200" indent="-457200">
              <a:buFont typeface="Arial"/>
              <a:buChar char="•"/>
            </a:pPr>
            <a:r>
              <a:rPr lang="en-US" sz="3200" dirty="0" smtClean="0">
                <a:latin typeface="Arial"/>
                <a:cs typeface="Arial"/>
              </a:rPr>
              <a:t>Both can still be specialists in his/her own content/area.</a:t>
            </a:r>
            <a:endParaRPr lang="en-US" sz="3200" dirty="0">
              <a:latin typeface="Arial"/>
              <a:cs typeface="Arial"/>
            </a:endParaRPr>
          </a:p>
        </p:txBody>
      </p:sp>
    </p:spTree>
    <p:extLst>
      <p:ext uri="{BB962C8B-B14F-4D97-AF65-F5344CB8AC3E}">
        <p14:creationId xmlns:p14="http://schemas.microsoft.com/office/powerpoint/2010/main" val="2690275877"/>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93774"/>
            <a:ext cx="8229600" cy="754053"/>
          </a:xfrm>
          <a:prstGeom prst="rect">
            <a:avLst/>
          </a:prstGeom>
          <a:noFill/>
        </p:spPr>
        <p:txBody>
          <a:bodyPr wrap="square" rtlCol="0">
            <a:spAutoFit/>
          </a:bodyPr>
          <a:lstStyle/>
          <a:p>
            <a:r>
              <a:rPr lang="en-US" sz="4300" b="1" dirty="0" smtClean="0">
                <a:solidFill>
                  <a:srgbClr val="FFFFFF"/>
                </a:solidFill>
                <a:latin typeface="Arial"/>
                <a:cs typeface="Arial"/>
              </a:rPr>
              <a:t>The Rationale For Co-Teaching</a:t>
            </a:r>
            <a:endParaRPr lang="en-US" sz="4300" b="1" dirty="0">
              <a:solidFill>
                <a:srgbClr val="FFFFFF"/>
              </a:solidFill>
              <a:latin typeface="Arial"/>
              <a:cs typeface="Arial"/>
            </a:endParaRPr>
          </a:p>
        </p:txBody>
      </p:sp>
      <p:sp>
        <p:nvSpPr>
          <p:cNvPr id="5" name="Rectangle 4"/>
          <p:cNvSpPr/>
          <p:nvPr/>
        </p:nvSpPr>
        <p:spPr>
          <a:xfrm>
            <a:off x="457200" y="1411983"/>
            <a:ext cx="8229600" cy="5355313"/>
          </a:xfrm>
          <a:prstGeom prst="rect">
            <a:avLst/>
          </a:prstGeom>
        </p:spPr>
        <p:txBody>
          <a:bodyPr wrap="square">
            <a:spAutoFit/>
          </a:bodyPr>
          <a:lstStyle/>
          <a:p>
            <a:endParaRPr lang="en-US" dirty="0" smtClean="0"/>
          </a:p>
          <a:p>
            <a:pPr marL="285750" indent="-285750">
              <a:buFont typeface="Arial"/>
              <a:buChar char="•"/>
            </a:pPr>
            <a:r>
              <a:rPr lang="en-US" sz="3600" dirty="0"/>
              <a:t>I</a:t>
            </a:r>
            <a:r>
              <a:rPr lang="en-US" sz="3600" dirty="0" smtClean="0"/>
              <a:t>ncreased educational opportunities for all students</a:t>
            </a:r>
          </a:p>
          <a:p>
            <a:pPr marL="285750" indent="-285750">
              <a:buFont typeface="Arial"/>
              <a:buChar char="•"/>
            </a:pPr>
            <a:r>
              <a:rPr lang="en-US" sz="3600" dirty="0"/>
              <a:t>L</a:t>
            </a:r>
            <a:r>
              <a:rPr lang="en-US" sz="3600" dirty="0" smtClean="0"/>
              <a:t>ess fragmentation in student’s education; reduction in a stigma associated with having a disability/difference</a:t>
            </a:r>
          </a:p>
          <a:p>
            <a:pPr marL="285750" indent="-285750">
              <a:buFont typeface="Arial"/>
              <a:buChar char="•"/>
            </a:pPr>
            <a:r>
              <a:rPr lang="en-US" sz="3600" dirty="0"/>
              <a:t>S</a:t>
            </a:r>
            <a:r>
              <a:rPr lang="en-US" sz="3600" dirty="0" smtClean="0"/>
              <a:t>tronger system of support among the adults responsible for educating students.</a:t>
            </a:r>
            <a:endParaRPr lang="en-US" sz="3600" dirty="0"/>
          </a:p>
        </p:txBody>
      </p:sp>
    </p:spTree>
    <p:extLst>
      <p:ext uri="{BB962C8B-B14F-4D97-AF65-F5344CB8AC3E}">
        <p14:creationId xmlns:p14="http://schemas.microsoft.com/office/powerpoint/2010/main" val="2027659471"/>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35059"/>
            <a:ext cx="8229600" cy="1446550"/>
          </a:xfrm>
          <a:prstGeom prst="rect">
            <a:avLst/>
          </a:prstGeom>
          <a:noFill/>
        </p:spPr>
        <p:txBody>
          <a:bodyPr wrap="square" rtlCol="0">
            <a:spAutoFit/>
          </a:bodyPr>
          <a:lstStyle/>
          <a:p>
            <a:r>
              <a:rPr lang="en-US" sz="4400" b="1" dirty="0" smtClean="0">
                <a:solidFill>
                  <a:srgbClr val="FFFFFF"/>
                </a:solidFill>
                <a:latin typeface="Arial"/>
                <a:cs typeface="Arial"/>
              </a:rPr>
              <a:t>Researched Benefits for </a:t>
            </a:r>
          </a:p>
          <a:p>
            <a:r>
              <a:rPr lang="en-US" sz="4400" b="1" dirty="0" smtClean="0">
                <a:solidFill>
                  <a:srgbClr val="FFFFFF"/>
                </a:solidFill>
                <a:latin typeface="Arial"/>
                <a:cs typeface="Arial"/>
              </a:rPr>
              <a:t>Special Education Students </a:t>
            </a:r>
            <a:endParaRPr lang="en-US" sz="4400" b="1" dirty="0">
              <a:solidFill>
                <a:srgbClr val="FFFFFF"/>
              </a:solidFill>
              <a:latin typeface="Arial"/>
              <a:cs typeface="Arial"/>
            </a:endParaRPr>
          </a:p>
        </p:txBody>
      </p:sp>
      <p:sp>
        <p:nvSpPr>
          <p:cNvPr id="5" name="Rectangle 4"/>
          <p:cNvSpPr/>
          <p:nvPr/>
        </p:nvSpPr>
        <p:spPr>
          <a:xfrm>
            <a:off x="457200" y="1831641"/>
            <a:ext cx="8229600" cy="4708981"/>
          </a:xfrm>
          <a:prstGeom prst="rect">
            <a:avLst/>
          </a:prstGeom>
        </p:spPr>
        <p:txBody>
          <a:bodyPr wrap="square">
            <a:spAutoFit/>
          </a:bodyPr>
          <a:lstStyle/>
          <a:p>
            <a:pPr marL="342900" indent="-342900">
              <a:buFont typeface="Arial"/>
              <a:buChar char="•"/>
            </a:pPr>
            <a:r>
              <a:rPr lang="en-US" sz="2500" dirty="0" smtClean="0"/>
              <a:t>Students on IEPs receive their accommodations within in the classroom, decreasing stigmas associated with having a disability</a:t>
            </a:r>
          </a:p>
          <a:p>
            <a:pPr marL="342900" indent="-342900">
              <a:buFont typeface="Arial"/>
              <a:buChar char="•"/>
            </a:pPr>
            <a:r>
              <a:rPr lang="en-US" sz="2500" dirty="0" smtClean="0"/>
              <a:t>Students experience increased self-confidence and self-esteem</a:t>
            </a:r>
          </a:p>
          <a:p>
            <a:pPr marL="342900" indent="-342900">
              <a:buFont typeface="Arial"/>
              <a:buChar char="•"/>
            </a:pPr>
            <a:r>
              <a:rPr lang="en-US" sz="2500" dirty="0" smtClean="0"/>
              <a:t>Students present better attitudes, increased motivation, improved self-awareness, more attention to schoolwork, increase in attendance, greater participation in classroom and extracurricular activities. </a:t>
            </a:r>
          </a:p>
          <a:p>
            <a:pPr marL="342900" indent="-342900">
              <a:buFont typeface="Arial"/>
              <a:buChar char="•"/>
            </a:pPr>
            <a:r>
              <a:rPr lang="en-US" sz="2500" dirty="0" smtClean="0"/>
              <a:t>Students attain higher academic performance, improved social skill performance, and develop more peer relationships resulting in friendships</a:t>
            </a:r>
            <a:endParaRPr lang="en-US" sz="2500" dirty="0"/>
          </a:p>
        </p:txBody>
      </p:sp>
    </p:spTree>
    <p:extLst>
      <p:ext uri="{BB962C8B-B14F-4D97-AF65-F5344CB8AC3E}">
        <p14:creationId xmlns:p14="http://schemas.microsoft.com/office/powerpoint/2010/main" val="1413171466"/>
      </p:ext>
    </p:extLst>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9172434" cy="1560895"/>
          </a:xfrm>
          <a:prstGeom prst="rect">
            <a:avLst/>
          </a:prstGeom>
          <a:solidFill>
            <a:srgbClr val="1E72D2"/>
          </a:solidFill>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cxnSp>
        <p:nvCxnSpPr>
          <p:cNvPr id="3" name="Straight Connector 2"/>
          <p:cNvCxnSpPr/>
          <p:nvPr/>
        </p:nvCxnSpPr>
        <p:spPr>
          <a:xfrm>
            <a:off x="0" y="1599675"/>
            <a:ext cx="9172434" cy="0"/>
          </a:xfrm>
          <a:prstGeom prst="line">
            <a:avLst/>
          </a:prstGeom>
          <a:ln w="79375">
            <a:solidFill>
              <a:srgbClr val="1A5EAC"/>
            </a:solidFill>
          </a:ln>
          <a:effectLst/>
        </p:spPr>
        <p:style>
          <a:lnRef idx="2">
            <a:schemeClr val="accent1"/>
          </a:lnRef>
          <a:fillRef idx="0">
            <a:schemeClr val="accent1"/>
          </a:fillRef>
          <a:effectRef idx="1">
            <a:schemeClr val="accent1"/>
          </a:effectRef>
          <a:fontRef idx="minor">
            <a:schemeClr val="tx1"/>
          </a:fontRef>
        </p:style>
      </p:cxnSp>
      <p:sp>
        <p:nvSpPr>
          <p:cNvPr id="4" name="TextBox 3"/>
          <p:cNvSpPr txBox="1"/>
          <p:nvPr/>
        </p:nvSpPr>
        <p:spPr>
          <a:xfrm>
            <a:off x="457200" y="64144"/>
            <a:ext cx="8229600" cy="1446550"/>
          </a:xfrm>
          <a:prstGeom prst="rect">
            <a:avLst/>
          </a:prstGeom>
          <a:noFill/>
        </p:spPr>
        <p:txBody>
          <a:bodyPr wrap="square" rtlCol="0">
            <a:spAutoFit/>
          </a:bodyPr>
          <a:lstStyle/>
          <a:p>
            <a:r>
              <a:rPr lang="en-US" sz="4400" b="1" dirty="0" smtClean="0">
                <a:solidFill>
                  <a:srgbClr val="FFFFFF"/>
                </a:solidFill>
                <a:latin typeface="Arial"/>
                <a:cs typeface="Arial"/>
              </a:rPr>
              <a:t>Researched Benefits for </a:t>
            </a:r>
          </a:p>
          <a:p>
            <a:r>
              <a:rPr lang="en-US" sz="4400" b="1" dirty="0" smtClean="0">
                <a:solidFill>
                  <a:srgbClr val="FFFFFF"/>
                </a:solidFill>
                <a:latin typeface="Arial"/>
                <a:cs typeface="Arial"/>
              </a:rPr>
              <a:t>General Education Students</a:t>
            </a:r>
          </a:p>
        </p:txBody>
      </p:sp>
      <p:sp>
        <p:nvSpPr>
          <p:cNvPr id="5" name="Rectangle 4"/>
          <p:cNvSpPr/>
          <p:nvPr/>
        </p:nvSpPr>
        <p:spPr>
          <a:xfrm>
            <a:off x="457200" y="1720840"/>
            <a:ext cx="8229600" cy="4985980"/>
          </a:xfrm>
          <a:prstGeom prst="rect">
            <a:avLst/>
          </a:prstGeom>
        </p:spPr>
        <p:txBody>
          <a:bodyPr wrap="square">
            <a:spAutoFit/>
          </a:bodyPr>
          <a:lstStyle/>
          <a:p>
            <a:pPr marL="285750" indent="-285750">
              <a:buFont typeface="Arial"/>
              <a:buChar char="•"/>
            </a:pPr>
            <a:r>
              <a:rPr lang="en-US" sz="3000" dirty="0" smtClean="0"/>
              <a:t>Improved academic performance (higher grades in content classes)</a:t>
            </a:r>
          </a:p>
          <a:p>
            <a:pPr marL="285750" indent="-285750">
              <a:buFont typeface="Arial"/>
              <a:buChar char="•"/>
            </a:pPr>
            <a:r>
              <a:rPr lang="en-US" sz="3000" dirty="0" smtClean="0"/>
              <a:t>More time with and attention from the teacher</a:t>
            </a:r>
          </a:p>
          <a:p>
            <a:pPr marL="285750" indent="-285750">
              <a:buFont typeface="Arial"/>
              <a:buChar char="•"/>
            </a:pPr>
            <a:r>
              <a:rPr lang="en-US" sz="3000" dirty="0" smtClean="0"/>
              <a:t>Increased emphasis on cognitive strategies and study skills from the Special Ed. perspective (organizational skills)</a:t>
            </a:r>
          </a:p>
          <a:p>
            <a:pPr marL="285750" indent="-285750">
              <a:buFont typeface="Arial"/>
              <a:buChar char="•"/>
            </a:pPr>
            <a:r>
              <a:rPr lang="en-US" sz="3000" dirty="0" smtClean="0"/>
              <a:t>Increased emphasis on social skills</a:t>
            </a:r>
          </a:p>
          <a:p>
            <a:pPr marL="285750" indent="-285750">
              <a:buFont typeface="Arial"/>
              <a:buChar char="•"/>
            </a:pPr>
            <a:r>
              <a:rPr lang="en-US" sz="3000" dirty="0" smtClean="0"/>
              <a:t>Improved classroom communities</a:t>
            </a:r>
          </a:p>
          <a:p>
            <a:pPr marL="285750" indent="-285750">
              <a:buFont typeface="Arial"/>
              <a:buChar char="•"/>
            </a:pPr>
            <a:r>
              <a:rPr lang="en-US" sz="3000" dirty="0" smtClean="0"/>
              <a:t>Better attendance</a:t>
            </a:r>
          </a:p>
          <a:p>
            <a:pPr marL="285750" indent="-285750">
              <a:buFont typeface="Arial"/>
              <a:buChar char="•"/>
            </a:pPr>
            <a:r>
              <a:rPr lang="en-US" sz="3000" dirty="0" smtClean="0"/>
              <a:t>Higher literacy rates</a:t>
            </a:r>
          </a:p>
          <a:p>
            <a:endParaRPr lang="en-US" dirty="0"/>
          </a:p>
        </p:txBody>
      </p:sp>
    </p:spTree>
    <p:extLst>
      <p:ext uri="{BB962C8B-B14F-4D97-AF65-F5344CB8AC3E}">
        <p14:creationId xmlns:p14="http://schemas.microsoft.com/office/powerpoint/2010/main" val="3155072936"/>
      </p:ext>
    </p:extLst>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434</TotalTime>
  <Words>1782</Words>
  <Application>Microsoft Macintosh PowerPoint</Application>
  <PresentationFormat>On-screen Show (4:3)</PresentationFormat>
  <Paragraphs>214</Paragraphs>
  <Slides>32</Slides>
  <Notes>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Mark Gewerth</dc:creator>
  <cp:lastModifiedBy>Mark Gewerth</cp:lastModifiedBy>
  <cp:revision>27</cp:revision>
  <dcterms:created xsi:type="dcterms:W3CDTF">2015-06-16T15:30:36Z</dcterms:created>
  <dcterms:modified xsi:type="dcterms:W3CDTF">2015-06-16T22:45:36Z</dcterms:modified>
</cp:coreProperties>
</file>